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256" r:id="rId2"/>
    <p:sldId id="293" r:id="rId3"/>
    <p:sldId id="294" r:id="rId4"/>
    <p:sldId id="295" r:id="rId5"/>
    <p:sldId id="291" r:id="rId6"/>
    <p:sldId id="397" r:id="rId7"/>
    <p:sldId id="398" r:id="rId8"/>
    <p:sldId id="399" r:id="rId9"/>
    <p:sldId id="376" r:id="rId10"/>
    <p:sldId id="296" r:id="rId11"/>
    <p:sldId id="290" r:id="rId12"/>
    <p:sldId id="407" r:id="rId13"/>
    <p:sldId id="264" r:id="rId14"/>
    <p:sldId id="265" r:id="rId15"/>
    <p:sldId id="266" r:id="rId16"/>
    <p:sldId id="307" r:id="rId17"/>
    <p:sldId id="304" r:id="rId18"/>
    <p:sldId id="380" r:id="rId19"/>
    <p:sldId id="300" r:id="rId20"/>
    <p:sldId id="378" r:id="rId21"/>
    <p:sldId id="301" r:id="rId22"/>
    <p:sldId id="370" r:id="rId23"/>
    <p:sldId id="375" r:id="rId24"/>
    <p:sldId id="363" r:id="rId25"/>
    <p:sldId id="392" r:id="rId26"/>
    <p:sldId id="382" r:id="rId27"/>
    <p:sldId id="384" r:id="rId28"/>
    <p:sldId id="308" r:id="rId29"/>
    <p:sldId id="371" r:id="rId30"/>
    <p:sldId id="309" r:id="rId31"/>
    <p:sldId id="310" r:id="rId32"/>
    <p:sldId id="313" r:id="rId33"/>
    <p:sldId id="346" r:id="rId34"/>
    <p:sldId id="347" r:id="rId35"/>
    <p:sldId id="317" r:id="rId36"/>
    <p:sldId id="319" r:id="rId37"/>
    <p:sldId id="320" r:id="rId38"/>
    <p:sldId id="321" r:id="rId39"/>
    <p:sldId id="386" r:id="rId40"/>
    <p:sldId id="323" r:id="rId41"/>
    <p:sldId id="391" r:id="rId42"/>
    <p:sldId id="387" r:id="rId43"/>
    <p:sldId id="383" r:id="rId44"/>
    <p:sldId id="372" r:id="rId45"/>
    <p:sldId id="400" r:id="rId46"/>
    <p:sldId id="374" r:id="rId47"/>
    <p:sldId id="406" r:id="rId48"/>
    <p:sldId id="362" r:id="rId49"/>
    <p:sldId id="403" r:id="rId50"/>
    <p:sldId id="326" r:id="rId51"/>
    <p:sldId id="395" r:id="rId52"/>
    <p:sldId id="327" r:id="rId53"/>
    <p:sldId id="396" r:id="rId54"/>
    <p:sldId id="405" r:id="rId55"/>
    <p:sldId id="352" r:id="rId56"/>
    <p:sldId id="312" r:id="rId57"/>
    <p:sldId id="332" r:id="rId58"/>
    <p:sldId id="331" r:id="rId59"/>
    <p:sldId id="358" r:id="rId60"/>
    <p:sldId id="401" r:id="rId61"/>
    <p:sldId id="339" r:id="rId62"/>
    <p:sldId id="340" r:id="rId63"/>
    <p:sldId id="360" r:id="rId64"/>
    <p:sldId id="345" r:id="rId65"/>
    <p:sldId id="368" r:id="rId66"/>
    <p:sldId id="364" r:id="rId67"/>
    <p:sldId id="259" r:id="rId68"/>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5" d="100"/>
          <a:sy n="85" d="100"/>
        </p:scale>
        <p:origin x="1344" y="78"/>
      </p:cViewPr>
      <p:guideLst/>
    </p:cSldViewPr>
  </p:slideViewPr>
  <p:notesTextViewPr>
    <p:cViewPr>
      <p:scale>
        <a:sx n="1" d="1"/>
        <a:sy n="1" d="1"/>
      </p:scale>
      <p:origin x="0" y="0"/>
    </p:cViewPr>
  </p:notesTextViewPr>
  <p:sorterViewPr>
    <p:cViewPr varScale="1">
      <p:scale>
        <a:sx n="1" d="1"/>
        <a:sy n="1" d="1"/>
      </p:scale>
      <p:origin x="0" y="-540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D:\MIS%20DOCUMENTOS\Congresos,%20reuniones,%20etc\2011\MEXICO\CONFERENCIA\Datos%20para%20power%20point\cuadro%20para%20power%20poin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spPr>
            <a:ln>
              <a:solidFill>
                <a:srgbClr val="000000"/>
              </a:solidFill>
            </a:ln>
          </c:spPr>
          <c:dPt>
            <c:idx val="0"/>
            <c:bubble3D val="0"/>
            <c:extLst>
              <c:ext xmlns:c16="http://schemas.microsoft.com/office/drawing/2014/chart" uri="{C3380CC4-5D6E-409C-BE32-E72D297353CC}">
                <c16:uniqueId val="{00000000-9588-4CDD-90DB-6ABFE7DBCDD9}"/>
              </c:ext>
            </c:extLst>
          </c:dPt>
          <c:dPt>
            <c:idx val="1"/>
            <c:bubble3D val="0"/>
            <c:extLst>
              <c:ext xmlns:c16="http://schemas.microsoft.com/office/drawing/2014/chart" uri="{C3380CC4-5D6E-409C-BE32-E72D297353CC}">
                <c16:uniqueId val="{00000001-9588-4CDD-90DB-6ABFE7DBCDD9}"/>
              </c:ext>
            </c:extLst>
          </c:dPt>
          <c:dPt>
            <c:idx val="2"/>
            <c:bubble3D val="0"/>
            <c:spPr>
              <a:solidFill>
                <a:schemeClr val="bg1">
                  <a:lumMod val="95000"/>
                </a:schemeClr>
              </a:solidFill>
              <a:ln>
                <a:solidFill>
                  <a:srgbClr val="000000"/>
                </a:solidFill>
              </a:ln>
            </c:spPr>
            <c:extLst>
              <c:ext xmlns:c16="http://schemas.microsoft.com/office/drawing/2014/chart" uri="{C3380CC4-5D6E-409C-BE32-E72D297353CC}">
                <c16:uniqueId val="{00000003-9588-4CDD-90DB-6ABFE7DBCDD9}"/>
              </c:ext>
            </c:extLst>
          </c:dPt>
          <c:dPt>
            <c:idx val="3"/>
            <c:bubble3D val="0"/>
            <c:explosion val="10"/>
            <c:extLst>
              <c:ext xmlns:c16="http://schemas.microsoft.com/office/drawing/2014/chart" uri="{C3380CC4-5D6E-409C-BE32-E72D297353CC}">
                <c16:uniqueId val="{00000004-9588-4CDD-90DB-6ABFE7DBCDD9}"/>
              </c:ext>
            </c:extLst>
          </c:dPt>
          <c:dPt>
            <c:idx val="4"/>
            <c:bubble3D val="0"/>
            <c:spPr>
              <a:solidFill>
                <a:srgbClr val="65991F"/>
              </a:solidFill>
              <a:ln>
                <a:solidFill>
                  <a:srgbClr val="000000"/>
                </a:solidFill>
              </a:ln>
            </c:spPr>
            <c:extLst>
              <c:ext xmlns:c16="http://schemas.microsoft.com/office/drawing/2014/chart" uri="{C3380CC4-5D6E-409C-BE32-E72D297353CC}">
                <c16:uniqueId val="{00000006-9588-4CDD-90DB-6ABFE7DBCDD9}"/>
              </c:ext>
            </c:extLst>
          </c:dPt>
          <c:dLbls>
            <c:dLbl>
              <c:idx val="0"/>
              <c:layout>
                <c:manualLayout>
                  <c:x val="2.487371828249129E-2"/>
                  <c:y val="5.3626929260885359E-2"/>
                </c:manualLayout>
              </c:layout>
              <c:tx>
                <c:rich>
                  <a:bodyPr/>
                  <a:lstStyle/>
                  <a:p>
                    <a:pPr>
                      <a:defRPr sz="1800" b="1">
                        <a:solidFill>
                          <a:srgbClr val="000000"/>
                        </a:solidFill>
                      </a:defRPr>
                    </a:pPr>
                    <a:r>
                      <a:rPr lang="pt-BR" sz="1600" b="0" dirty="0"/>
                      <a:t>UE Norte,</a:t>
                    </a:r>
                    <a:r>
                      <a:rPr lang="pt-BR" sz="1600" b="0" baseline="0" dirty="0"/>
                      <a:t> UK e Canadá 15,4%</a:t>
                    </a:r>
                    <a:endParaRPr lang="pt-BR" sz="1600" b="0" dirty="0"/>
                  </a:p>
                </c:rich>
              </c:tx>
              <c:numFmt formatCode="0.0%" sourceLinked="0"/>
              <c:spPr>
                <a:solidFill>
                  <a:schemeClr val="bg1">
                    <a:lumMod val="85000"/>
                  </a:schemeClr>
                </a:solidFill>
              </c:spPr>
              <c:dLblPos val="bestFit"/>
              <c:showLegendKey val="0"/>
              <c:showVal val="0"/>
              <c:showCatName val="1"/>
              <c:showSerName val="0"/>
              <c:showPercent val="1"/>
              <c:showBubbleSize val="0"/>
              <c:extLst>
                <c:ext xmlns:c15="http://schemas.microsoft.com/office/drawing/2012/chart" uri="{CE6537A1-D6FC-4f65-9D91-7224C49458BB}">
                  <c15:layout>
                    <c:manualLayout>
                      <c:w val="0.31968657924056826"/>
                      <c:h val="0.19037553932687676"/>
                    </c:manualLayout>
                  </c15:layout>
                </c:ext>
                <c:ext xmlns:c16="http://schemas.microsoft.com/office/drawing/2014/chart" uri="{C3380CC4-5D6E-409C-BE32-E72D297353CC}">
                  <c16:uniqueId val="{00000000-9588-4CDD-90DB-6ABFE7DBCDD9}"/>
                </c:ext>
              </c:extLst>
            </c:dLbl>
            <c:dLbl>
              <c:idx val="1"/>
              <c:layout>
                <c:manualLayout>
                  <c:x val="-2.3855431451537755E-2"/>
                  <c:y val="-1.6266044467061147E-2"/>
                </c:manualLayout>
              </c:layout>
              <c:tx>
                <c:rich>
                  <a:bodyPr/>
                  <a:lstStyle/>
                  <a:p>
                    <a:pPr>
                      <a:defRPr sz="1800" b="1">
                        <a:solidFill>
                          <a:srgbClr val="000000"/>
                        </a:solidFill>
                      </a:defRPr>
                    </a:pPr>
                    <a:r>
                      <a:rPr lang="en-US" sz="1600" b="0" dirty="0" err="1"/>
                      <a:t>Rússia</a:t>
                    </a:r>
                    <a:r>
                      <a:rPr lang="en-US" sz="1600" b="0" dirty="0"/>
                      <a:t> e </a:t>
                    </a:r>
                    <a:r>
                      <a:rPr lang="en-US" sz="1600" b="0" dirty="0" err="1"/>
                      <a:t>Balcãs</a:t>
                    </a:r>
                    <a:r>
                      <a:rPr lang="en-US" sz="1600" b="0" dirty="0"/>
                      <a:t> 17% </a:t>
                    </a:r>
                  </a:p>
                </c:rich>
              </c:tx>
              <c:numFmt formatCode="0.0%" sourceLinked="0"/>
              <c:spPr>
                <a:solidFill>
                  <a:schemeClr val="bg1">
                    <a:lumMod val="85000"/>
                  </a:schemeClr>
                </a:solidFill>
              </c:spPr>
              <c:dLblPos val="bestFit"/>
              <c:showLegendKey val="0"/>
              <c:showVal val="0"/>
              <c:showCatName val="1"/>
              <c:showSerName val="0"/>
              <c:showPercent val="1"/>
              <c:showBubbleSize val="0"/>
              <c:extLst>
                <c:ext xmlns:c15="http://schemas.microsoft.com/office/drawing/2012/chart" uri="{CE6537A1-D6FC-4f65-9D91-7224C49458BB}">
                  <c15:layout>
                    <c:manualLayout>
                      <c:w val="0.26126289495065486"/>
                      <c:h val="0.14181538644766972"/>
                    </c:manualLayout>
                  </c15:layout>
                </c:ext>
                <c:ext xmlns:c16="http://schemas.microsoft.com/office/drawing/2014/chart" uri="{C3380CC4-5D6E-409C-BE32-E72D297353CC}">
                  <c16:uniqueId val="{00000001-9588-4CDD-90DB-6ABFE7DBCDD9}"/>
                </c:ext>
              </c:extLst>
            </c:dLbl>
            <c:dLbl>
              <c:idx val="2"/>
              <c:layout>
                <c:manualLayout>
                  <c:x val="-1.1916922230118842E-2"/>
                  <c:y val="-3.5751213992994843E-2"/>
                </c:manualLayout>
              </c:layout>
              <c:tx>
                <c:rich>
                  <a:bodyPr anchorCtr="0"/>
                  <a:lstStyle/>
                  <a:p>
                    <a:pPr algn="ctr">
                      <a:defRPr sz="1800" b="1">
                        <a:solidFill>
                          <a:srgbClr val="000000"/>
                        </a:solidFill>
                      </a:defRPr>
                    </a:pPr>
                    <a:r>
                      <a:rPr lang="pt-BR" sz="1600" b="0" dirty="0"/>
                      <a:t>Extremo</a:t>
                    </a:r>
                    <a:r>
                      <a:rPr lang="pt-BR" sz="1600" b="0" baseline="0" dirty="0"/>
                      <a:t> e Médio Oriente
</a:t>
                    </a:r>
                    <a:fld id="{245EB74C-0E0F-43F0-976D-ED757838714C}" type="PERCENTAGE">
                      <a:rPr lang="pt-BR" sz="1600" b="0" baseline="0"/>
                      <a:pPr algn="ctr">
                        <a:defRPr sz="1800" b="1">
                          <a:solidFill>
                            <a:srgbClr val="000000"/>
                          </a:solidFill>
                        </a:defRPr>
                      </a:pPr>
                      <a:t>[PORCENTAGEM]</a:t>
                    </a:fld>
                    <a:endParaRPr lang="pt-BR" sz="1600" b="0" baseline="0" dirty="0"/>
                  </a:p>
                </c:rich>
              </c:tx>
              <c:numFmt formatCode="0.0%" sourceLinked="0"/>
              <c:spPr>
                <a:solidFill>
                  <a:schemeClr val="bg1">
                    <a:lumMod val="85000"/>
                  </a:schemeClr>
                </a:solidFill>
              </c:spPr>
              <c:dLblPos val="bestFit"/>
              <c:showLegendKey val="0"/>
              <c:showVal val="0"/>
              <c:showCatName val="1"/>
              <c:showSerName val="0"/>
              <c:showPercent val="1"/>
              <c:showBubbleSize val="0"/>
              <c:extLst>
                <c:ext xmlns:c15="http://schemas.microsoft.com/office/drawing/2012/chart" uri="{CE6537A1-D6FC-4f65-9D91-7224C49458BB}">
                  <c15:layout>
                    <c:manualLayout>
                      <c:w val="0.39281099690231774"/>
                      <c:h val="0.1629695514675894"/>
                    </c:manualLayout>
                  </c15:layout>
                  <c15:dlblFieldTable/>
                  <c15:showDataLabelsRange val="0"/>
                </c:ext>
                <c:ext xmlns:c16="http://schemas.microsoft.com/office/drawing/2014/chart" uri="{C3380CC4-5D6E-409C-BE32-E72D297353CC}">
                  <c16:uniqueId val="{00000003-9588-4CDD-90DB-6ABFE7DBCDD9}"/>
                </c:ext>
              </c:extLst>
            </c:dLbl>
            <c:dLbl>
              <c:idx val="3"/>
              <c:layout>
                <c:manualLayout>
                  <c:x val="0.19477145574346591"/>
                  <c:y val="-3.3728487827588631E-2"/>
                </c:manualLayout>
              </c:layout>
              <c:tx>
                <c:rich>
                  <a:bodyPr/>
                  <a:lstStyle/>
                  <a:p>
                    <a:pPr>
                      <a:defRPr sz="1800" b="1">
                        <a:solidFill>
                          <a:schemeClr val="tx1"/>
                        </a:solidFill>
                      </a:defRPr>
                    </a:pPr>
                    <a:r>
                      <a:rPr lang="en-US" sz="1600" dirty="0">
                        <a:solidFill>
                          <a:schemeClr val="tx1"/>
                        </a:solidFill>
                        <a:latin typeface="+mj-lt"/>
                        <a:cs typeface="Arial" panose="020B0604020202020204" pitchFamily="34" charset="0"/>
                      </a:rPr>
                      <a:t>UE e </a:t>
                    </a:r>
                    <a:r>
                      <a:rPr lang="en-US" sz="1600" dirty="0" err="1">
                        <a:solidFill>
                          <a:schemeClr val="tx1"/>
                        </a:solidFill>
                        <a:latin typeface="+mj-lt"/>
                        <a:cs typeface="Arial" panose="020B0604020202020204" pitchFamily="34" charset="0"/>
                      </a:rPr>
                      <a:t>Mediterrâneo</a:t>
                    </a:r>
                    <a:r>
                      <a:rPr lang="en-US" sz="1600" baseline="0" dirty="0">
                        <a:solidFill>
                          <a:schemeClr val="tx1"/>
                        </a:solidFill>
                        <a:latin typeface="+mj-lt"/>
                        <a:cs typeface="Arial" panose="020B0604020202020204" pitchFamily="34" charset="0"/>
                      </a:rPr>
                      <a:t>  </a:t>
                    </a:r>
                    <a:r>
                      <a:rPr lang="en-US" sz="1600" dirty="0">
                        <a:solidFill>
                          <a:schemeClr val="tx1"/>
                        </a:solidFill>
                        <a:latin typeface="+mj-lt"/>
                        <a:cs typeface="Arial" panose="020B0604020202020204" pitchFamily="34" charset="0"/>
                      </a:rPr>
                      <a:t>51,2%</a:t>
                    </a:r>
                  </a:p>
                </c:rich>
              </c:tx>
              <c:numFmt formatCode="0.0%" sourceLinked="0"/>
              <c:spPr>
                <a:solidFill>
                  <a:schemeClr val="bg1">
                    <a:lumMod val="85000"/>
                  </a:schemeClr>
                </a:solidFill>
              </c:spPr>
              <c:dLblPos val="bestFit"/>
              <c:showLegendKey val="0"/>
              <c:showVal val="0"/>
              <c:showCatName val="1"/>
              <c:showSerName val="0"/>
              <c:showPercent val="1"/>
              <c:showBubbleSize val="0"/>
              <c:extLst>
                <c:ext xmlns:c15="http://schemas.microsoft.com/office/drawing/2012/chart" uri="{CE6537A1-D6FC-4f65-9D91-7224C49458BB}">
                  <c15:layout>
                    <c:manualLayout>
                      <c:w val="0.28041646070755111"/>
                      <c:h val="0.15098510726988268"/>
                    </c:manualLayout>
                  </c15:layout>
                </c:ext>
                <c:ext xmlns:c16="http://schemas.microsoft.com/office/drawing/2014/chart" uri="{C3380CC4-5D6E-409C-BE32-E72D297353CC}">
                  <c16:uniqueId val="{00000004-9588-4CDD-90DB-6ABFE7DBCDD9}"/>
                </c:ext>
              </c:extLst>
            </c:dLbl>
            <c:dLbl>
              <c:idx val="4"/>
              <c:layout>
                <c:manualLayout>
                  <c:x val="4.3605825452925412E-3"/>
                  <c:y val="1.0260446836039218E-2"/>
                </c:manualLayout>
              </c:layout>
              <c:tx>
                <c:rich>
                  <a:bodyPr/>
                  <a:lstStyle/>
                  <a:p>
                    <a:pPr>
                      <a:defRPr sz="1800" b="1">
                        <a:solidFill>
                          <a:srgbClr val="000000"/>
                        </a:solidFill>
                      </a:defRPr>
                    </a:pPr>
                    <a:r>
                      <a:rPr lang="en-US" b="0" dirty="0"/>
                      <a:t>outros</a:t>
                    </a:r>
                    <a:r>
                      <a:rPr lang="en-US" b="0" baseline="0" dirty="0"/>
                      <a:t>
</a:t>
                    </a:r>
                    <a:fld id="{44DE8AC1-2D97-4924-A8A3-B59D520429DF}" type="PERCENTAGE">
                      <a:rPr lang="en-US" b="0" baseline="0"/>
                      <a:pPr>
                        <a:defRPr sz="1800" b="1">
                          <a:solidFill>
                            <a:srgbClr val="000000"/>
                          </a:solidFill>
                        </a:defRPr>
                      </a:pPr>
                      <a:t>[PORCENTAGEM]</a:t>
                    </a:fld>
                    <a:endParaRPr lang="en-US" b="0" baseline="0" dirty="0"/>
                  </a:p>
                </c:rich>
              </c:tx>
              <c:numFmt formatCode="0.0%" sourceLinked="0"/>
              <c:spPr>
                <a:solidFill>
                  <a:schemeClr val="bg1">
                    <a:lumMod val="85000"/>
                  </a:schemeClr>
                </a:solidFill>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588-4CDD-90DB-6ABFE7DBCDD9}"/>
                </c:ext>
              </c:extLst>
            </c:dLbl>
            <c:numFmt formatCode="0.0%" sourceLinked="0"/>
            <c:spPr>
              <a:solidFill>
                <a:schemeClr val="bg1">
                  <a:lumMod val="85000"/>
                </a:schemeClr>
              </a:solidFill>
              <a:ln>
                <a:noFill/>
              </a:ln>
              <a:effectLst/>
            </c:spPr>
            <c:txPr>
              <a:bodyPr/>
              <a:lstStyle/>
              <a:p>
                <a:pPr>
                  <a:defRPr sz="1800" b="1">
                    <a:solidFill>
                      <a:srgbClr val="000000"/>
                    </a:solidFill>
                  </a:defRPr>
                </a:pPr>
                <a:endParaRPr lang="pt-BR"/>
              </a:p>
            </c:txPr>
            <c:showLegendKey val="0"/>
            <c:showVal val="0"/>
            <c:showCatName val="1"/>
            <c:showSerName val="0"/>
            <c:showPercent val="1"/>
            <c:showBubbleSize val="0"/>
            <c:showLeaderLines val="1"/>
            <c:extLst>
              <c:ext xmlns:c15="http://schemas.microsoft.com/office/drawing/2012/chart" uri="{CE6537A1-D6FC-4f65-9D91-7224C49458BB}"/>
            </c:extLst>
          </c:dLbls>
          <c:cat>
            <c:strRef>
              <c:f>Hoja1!$A$2:$A$6</c:f>
              <c:strCache>
                <c:ptCount val="5"/>
                <c:pt idx="0">
                  <c:v>Norte UE y Canada</c:v>
                </c:pt>
                <c:pt idx="1">
                  <c:v>Rusia y Balcanes</c:v>
                </c:pt>
                <c:pt idx="2">
                  <c:v>FE y ME</c:v>
                </c:pt>
                <c:pt idx="3">
                  <c:v>Europa Mediter.</c:v>
                </c:pt>
                <c:pt idx="4">
                  <c:v>otros</c:v>
                </c:pt>
              </c:strCache>
            </c:strRef>
          </c:cat>
          <c:val>
            <c:numRef>
              <c:f>Hoja1!$B$2:$B$6</c:f>
              <c:numCache>
                <c:formatCode>General</c:formatCode>
                <c:ptCount val="5"/>
                <c:pt idx="0">
                  <c:v>17122</c:v>
                </c:pt>
                <c:pt idx="1">
                  <c:v>19625</c:v>
                </c:pt>
                <c:pt idx="2">
                  <c:v>15274</c:v>
                </c:pt>
                <c:pt idx="3">
                  <c:v>56855</c:v>
                </c:pt>
                <c:pt idx="4">
                  <c:v>2151</c:v>
                </c:pt>
              </c:numCache>
            </c:numRef>
          </c:val>
          <c:extLst>
            <c:ext xmlns:c16="http://schemas.microsoft.com/office/drawing/2014/chart" uri="{C3380CC4-5D6E-409C-BE32-E72D297353CC}">
              <c16:uniqueId val="{00000007-9588-4CDD-90DB-6ABFE7DBCDD9}"/>
            </c:ext>
          </c:extLst>
        </c:ser>
        <c:dLbls>
          <c:showLegendKey val="0"/>
          <c:showVal val="0"/>
          <c:showCatName val="1"/>
          <c:showSerName val="0"/>
          <c:showPercent val="1"/>
          <c:showBubbleSize val="0"/>
          <c:showLeaderLines val="1"/>
        </c:dLbls>
        <c:firstSliceAng val="0"/>
      </c:pieChart>
      <c:spPr>
        <a:noFill/>
        <a:ln w="25391">
          <a:noFill/>
        </a:ln>
      </c:spPr>
    </c:plotArea>
    <c:plotVisOnly val="1"/>
    <c:dispBlanksAs val="zero"/>
    <c:showDLblsOverMax val="0"/>
  </c:chart>
  <c:spPr>
    <a:ln>
      <a:solidFill>
        <a:schemeClr val="tx1"/>
      </a:solidFill>
    </a:ln>
  </c:spPr>
  <c:txPr>
    <a:bodyPr/>
    <a:lstStyle/>
    <a:p>
      <a:pPr>
        <a:defRPr sz="1799"/>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dirty="0"/>
              <a:t>Zona Norte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comparaciones!$C$3</c:f>
              <c:strCache>
                <c:ptCount val="1"/>
                <c:pt idx="0">
                  <c:v>2012/13</c:v>
                </c:pt>
              </c:strCache>
            </c:strRef>
          </c:tx>
          <c:spPr>
            <a:ln w="28575" cap="rnd">
              <a:solidFill>
                <a:schemeClr val="accent1"/>
              </a:solidFill>
              <a:round/>
            </a:ln>
            <a:effectLst/>
          </c:spPr>
          <c:marker>
            <c:symbol val="none"/>
          </c:marker>
          <c:cat>
            <c:strRef>
              <c:f>comparaciones!$B$4:$B$11</c:f>
              <c:strCache>
                <c:ptCount val="8"/>
                <c:pt idx="0">
                  <c:v>Agosto</c:v>
                </c:pt>
                <c:pt idx="1">
                  <c:v>Sep</c:v>
                </c:pt>
                <c:pt idx="2">
                  <c:v>Oct</c:v>
                </c:pt>
                <c:pt idx="3">
                  <c:v>Nov</c:v>
                </c:pt>
                <c:pt idx="4">
                  <c:v>Dic</c:v>
                </c:pt>
                <c:pt idx="5">
                  <c:v>Enero</c:v>
                </c:pt>
                <c:pt idx="6">
                  <c:v>Ferb</c:v>
                </c:pt>
                <c:pt idx="7">
                  <c:v>Mar</c:v>
                </c:pt>
              </c:strCache>
            </c:strRef>
          </c:cat>
          <c:val>
            <c:numRef>
              <c:f>comparaciones!$C$4:$C$11</c:f>
              <c:numCache>
                <c:formatCode>General</c:formatCode>
                <c:ptCount val="8"/>
                <c:pt idx="0">
                  <c:v>0</c:v>
                </c:pt>
                <c:pt idx="1">
                  <c:v>15.5</c:v>
                </c:pt>
                <c:pt idx="2">
                  <c:v>38</c:v>
                </c:pt>
                <c:pt idx="3">
                  <c:v>129</c:v>
                </c:pt>
                <c:pt idx="4">
                  <c:v>95</c:v>
                </c:pt>
                <c:pt idx="5">
                  <c:v>229</c:v>
                </c:pt>
                <c:pt idx="6">
                  <c:v>137</c:v>
                </c:pt>
                <c:pt idx="7">
                  <c:v>97</c:v>
                </c:pt>
              </c:numCache>
            </c:numRef>
          </c:val>
          <c:smooth val="0"/>
          <c:extLst>
            <c:ext xmlns:c16="http://schemas.microsoft.com/office/drawing/2014/chart" uri="{C3380CC4-5D6E-409C-BE32-E72D297353CC}">
              <c16:uniqueId val="{00000000-5FF5-428B-85D6-1B62C0A724A8}"/>
            </c:ext>
          </c:extLst>
        </c:ser>
        <c:ser>
          <c:idx val="1"/>
          <c:order val="1"/>
          <c:tx>
            <c:strRef>
              <c:f>comparaciones!$D$3</c:f>
              <c:strCache>
                <c:ptCount val="1"/>
                <c:pt idx="0">
                  <c:v>2013/14</c:v>
                </c:pt>
              </c:strCache>
            </c:strRef>
          </c:tx>
          <c:spPr>
            <a:ln w="28575" cap="rnd">
              <a:solidFill>
                <a:schemeClr val="accent2"/>
              </a:solidFill>
              <a:round/>
            </a:ln>
            <a:effectLst/>
          </c:spPr>
          <c:marker>
            <c:symbol val="none"/>
          </c:marker>
          <c:cat>
            <c:strRef>
              <c:f>comparaciones!$B$4:$B$11</c:f>
              <c:strCache>
                <c:ptCount val="8"/>
                <c:pt idx="0">
                  <c:v>Agosto</c:v>
                </c:pt>
                <c:pt idx="1">
                  <c:v>Sep</c:v>
                </c:pt>
                <c:pt idx="2">
                  <c:v>Oct</c:v>
                </c:pt>
                <c:pt idx="3">
                  <c:v>Nov</c:v>
                </c:pt>
                <c:pt idx="4">
                  <c:v>Dic</c:v>
                </c:pt>
                <c:pt idx="5">
                  <c:v>Enero</c:v>
                </c:pt>
                <c:pt idx="6">
                  <c:v>Ferb</c:v>
                </c:pt>
                <c:pt idx="7">
                  <c:v>Mar</c:v>
                </c:pt>
              </c:strCache>
            </c:strRef>
          </c:cat>
          <c:val>
            <c:numRef>
              <c:f>comparaciones!$D$4:$D$11</c:f>
              <c:numCache>
                <c:formatCode>General</c:formatCode>
                <c:ptCount val="8"/>
                <c:pt idx="0">
                  <c:v>0</c:v>
                </c:pt>
                <c:pt idx="1">
                  <c:v>13</c:v>
                </c:pt>
                <c:pt idx="2">
                  <c:v>25</c:v>
                </c:pt>
                <c:pt idx="3">
                  <c:v>31</c:v>
                </c:pt>
                <c:pt idx="4">
                  <c:v>166</c:v>
                </c:pt>
                <c:pt idx="5">
                  <c:v>190.5</c:v>
                </c:pt>
                <c:pt idx="6">
                  <c:v>188.5</c:v>
                </c:pt>
                <c:pt idx="7">
                  <c:v>78</c:v>
                </c:pt>
              </c:numCache>
            </c:numRef>
          </c:val>
          <c:smooth val="0"/>
          <c:extLst>
            <c:ext xmlns:c16="http://schemas.microsoft.com/office/drawing/2014/chart" uri="{C3380CC4-5D6E-409C-BE32-E72D297353CC}">
              <c16:uniqueId val="{00000001-5FF5-428B-85D6-1B62C0A724A8}"/>
            </c:ext>
          </c:extLst>
        </c:ser>
        <c:ser>
          <c:idx val="2"/>
          <c:order val="2"/>
          <c:tx>
            <c:strRef>
              <c:f>comparaciones!$E$3</c:f>
              <c:strCache>
                <c:ptCount val="1"/>
                <c:pt idx="0">
                  <c:v>2014/2015</c:v>
                </c:pt>
              </c:strCache>
            </c:strRef>
          </c:tx>
          <c:spPr>
            <a:ln w="28575" cap="rnd">
              <a:solidFill>
                <a:schemeClr val="accent3"/>
              </a:solidFill>
              <a:round/>
            </a:ln>
            <a:effectLst/>
          </c:spPr>
          <c:marker>
            <c:symbol val="none"/>
          </c:marker>
          <c:cat>
            <c:strRef>
              <c:f>comparaciones!$B$4:$B$11</c:f>
              <c:strCache>
                <c:ptCount val="8"/>
                <c:pt idx="0">
                  <c:v>Agosto</c:v>
                </c:pt>
                <c:pt idx="1">
                  <c:v>Sep</c:v>
                </c:pt>
                <c:pt idx="2">
                  <c:v>Oct</c:v>
                </c:pt>
                <c:pt idx="3">
                  <c:v>Nov</c:v>
                </c:pt>
                <c:pt idx="4">
                  <c:v>Dic</c:v>
                </c:pt>
                <c:pt idx="5">
                  <c:v>Enero</c:v>
                </c:pt>
                <c:pt idx="6">
                  <c:v>Ferb</c:v>
                </c:pt>
                <c:pt idx="7">
                  <c:v>Mar</c:v>
                </c:pt>
              </c:strCache>
            </c:strRef>
          </c:cat>
          <c:val>
            <c:numRef>
              <c:f>comparaciones!$E$4:$E$11</c:f>
              <c:numCache>
                <c:formatCode>General</c:formatCode>
                <c:ptCount val="8"/>
                <c:pt idx="0">
                  <c:v>0</c:v>
                </c:pt>
                <c:pt idx="1">
                  <c:v>32.5</c:v>
                </c:pt>
                <c:pt idx="2">
                  <c:v>27</c:v>
                </c:pt>
                <c:pt idx="3">
                  <c:v>60.5</c:v>
                </c:pt>
                <c:pt idx="4">
                  <c:v>106.5</c:v>
                </c:pt>
                <c:pt idx="5">
                  <c:v>227.15</c:v>
                </c:pt>
                <c:pt idx="6">
                  <c:v>141</c:v>
                </c:pt>
                <c:pt idx="7">
                  <c:v>205</c:v>
                </c:pt>
              </c:numCache>
            </c:numRef>
          </c:val>
          <c:smooth val="0"/>
          <c:extLst>
            <c:ext xmlns:c16="http://schemas.microsoft.com/office/drawing/2014/chart" uri="{C3380CC4-5D6E-409C-BE32-E72D297353CC}">
              <c16:uniqueId val="{00000002-5FF5-428B-85D6-1B62C0A724A8}"/>
            </c:ext>
          </c:extLst>
        </c:ser>
        <c:ser>
          <c:idx val="3"/>
          <c:order val="3"/>
          <c:tx>
            <c:strRef>
              <c:f>comparaciones!$F$3</c:f>
              <c:strCache>
                <c:ptCount val="1"/>
                <c:pt idx="0">
                  <c:v>2015/2016</c:v>
                </c:pt>
              </c:strCache>
            </c:strRef>
          </c:tx>
          <c:spPr>
            <a:ln w="28575" cap="rnd">
              <a:solidFill>
                <a:schemeClr val="accent4"/>
              </a:solidFill>
              <a:round/>
            </a:ln>
            <a:effectLst/>
          </c:spPr>
          <c:marker>
            <c:symbol val="none"/>
          </c:marker>
          <c:cat>
            <c:strRef>
              <c:f>comparaciones!$B$4:$B$11</c:f>
              <c:strCache>
                <c:ptCount val="8"/>
                <c:pt idx="0">
                  <c:v>Agosto</c:v>
                </c:pt>
                <c:pt idx="1">
                  <c:v>Sep</c:v>
                </c:pt>
                <c:pt idx="2">
                  <c:v>Oct</c:v>
                </c:pt>
                <c:pt idx="3">
                  <c:v>Nov</c:v>
                </c:pt>
                <c:pt idx="4">
                  <c:v>Dic</c:v>
                </c:pt>
                <c:pt idx="5">
                  <c:v>Enero</c:v>
                </c:pt>
                <c:pt idx="6">
                  <c:v>Ferb</c:v>
                </c:pt>
                <c:pt idx="7">
                  <c:v>Mar</c:v>
                </c:pt>
              </c:strCache>
            </c:strRef>
          </c:cat>
          <c:val>
            <c:numRef>
              <c:f>comparaciones!$F$4:$F$11</c:f>
              <c:numCache>
                <c:formatCode>General</c:formatCode>
                <c:ptCount val="8"/>
                <c:pt idx="0">
                  <c:v>58</c:v>
                </c:pt>
                <c:pt idx="1">
                  <c:v>22.5</c:v>
                </c:pt>
                <c:pt idx="2">
                  <c:v>22.5</c:v>
                </c:pt>
                <c:pt idx="3">
                  <c:v>85.5</c:v>
                </c:pt>
                <c:pt idx="4">
                  <c:v>249</c:v>
                </c:pt>
                <c:pt idx="5">
                  <c:v>200</c:v>
                </c:pt>
                <c:pt idx="6">
                  <c:v>283</c:v>
                </c:pt>
                <c:pt idx="7">
                  <c:v>58</c:v>
                </c:pt>
              </c:numCache>
            </c:numRef>
          </c:val>
          <c:smooth val="0"/>
          <c:extLst>
            <c:ext xmlns:c16="http://schemas.microsoft.com/office/drawing/2014/chart" uri="{C3380CC4-5D6E-409C-BE32-E72D297353CC}">
              <c16:uniqueId val="{00000003-5FF5-428B-85D6-1B62C0A724A8}"/>
            </c:ext>
          </c:extLst>
        </c:ser>
        <c:ser>
          <c:idx val="4"/>
          <c:order val="4"/>
          <c:tx>
            <c:strRef>
              <c:f>comparaciones!$G$3</c:f>
              <c:strCache>
                <c:ptCount val="1"/>
                <c:pt idx="0">
                  <c:v>2016/2017</c:v>
                </c:pt>
              </c:strCache>
            </c:strRef>
          </c:tx>
          <c:spPr>
            <a:ln w="28575" cap="rnd">
              <a:solidFill>
                <a:schemeClr val="accent5"/>
              </a:solidFill>
              <a:round/>
            </a:ln>
            <a:effectLst/>
          </c:spPr>
          <c:marker>
            <c:symbol val="none"/>
          </c:marker>
          <c:cat>
            <c:strRef>
              <c:f>comparaciones!$B$4:$B$11</c:f>
              <c:strCache>
                <c:ptCount val="8"/>
                <c:pt idx="0">
                  <c:v>Agosto</c:v>
                </c:pt>
                <c:pt idx="1">
                  <c:v>Sep</c:v>
                </c:pt>
                <c:pt idx="2">
                  <c:v>Oct</c:v>
                </c:pt>
                <c:pt idx="3">
                  <c:v>Nov</c:v>
                </c:pt>
                <c:pt idx="4">
                  <c:v>Dic</c:v>
                </c:pt>
                <c:pt idx="5">
                  <c:v>Enero</c:v>
                </c:pt>
                <c:pt idx="6">
                  <c:v>Ferb</c:v>
                </c:pt>
                <c:pt idx="7">
                  <c:v>Mar</c:v>
                </c:pt>
              </c:strCache>
            </c:strRef>
          </c:cat>
          <c:val>
            <c:numRef>
              <c:f>comparaciones!$G$4:$G$11</c:f>
              <c:numCache>
                <c:formatCode>General</c:formatCode>
                <c:ptCount val="8"/>
                <c:pt idx="0">
                  <c:v>6</c:v>
                </c:pt>
                <c:pt idx="1">
                  <c:v>5</c:v>
                </c:pt>
                <c:pt idx="2">
                  <c:v>22.5</c:v>
                </c:pt>
              </c:numCache>
            </c:numRef>
          </c:val>
          <c:smooth val="0"/>
          <c:extLst>
            <c:ext xmlns:c16="http://schemas.microsoft.com/office/drawing/2014/chart" uri="{C3380CC4-5D6E-409C-BE32-E72D297353CC}">
              <c16:uniqueId val="{00000004-5FF5-428B-85D6-1B62C0A724A8}"/>
            </c:ext>
          </c:extLst>
        </c:ser>
        <c:dLbls>
          <c:showLegendKey val="0"/>
          <c:showVal val="0"/>
          <c:showCatName val="0"/>
          <c:showSerName val="0"/>
          <c:showPercent val="0"/>
          <c:showBubbleSize val="0"/>
        </c:dLbls>
        <c:smooth val="0"/>
        <c:axId val="285475504"/>
        <c:axId val="344510416"/>
      </c:lineChart>
      <c:catAx>
        <c:axId val="28547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44510416"/>
        <c:crosses val="autoZero"/>
        <c:auto val="1"/>
        <c:lblAlgn val="ctr"/>
        <c:lblOffset val="100"/>
        <c:noMultiLvlLbl val="0"/>
      </c:catAx>
      <c:valAx>
        <c:axId val="344510416"/>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285475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a:t> Zona Sur</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comparaciones!$C$30</c:f>
              <c:strCache>
                <c:ptCount val="1"/>
                <c:pt idx="0">
                  <c:v>2013/14</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comparaciones!$B$31:$B$38</c:f>
              <c:strCache>
                <c:ptCount val="8"/>
                <c:pt idx="0">
                  <c:v>Agosto</c:v>
                </c:pt>
                <c:pt idx="1">
                  <c:v>Septiembre</c:v>
                </c:pt>
                <c:pt idx="2">
                  <c:v>Octubre</c:v>
                </c:pt>
                <c:pt idx="3">
                  <c:v>Noviembre</c:v>
                </c:pt>
                <c:pt idx="4">
                  <c:v>Diciembre</c:v>
                </c:pt>
                <c:pt idx="5">
                  <c:v>Enero</c:v>
                </c:pt>
                <c:pt idx="6">
                  <c:v>Febrero</c:v>
                </c:pt>
                <c:pt idx="7">
                  <c:v>Marzo </c:v>
                </c:pt>
              </c:strCache>
            </c:strRef>
          </c:cat>
          <c:val>
            <c:numRef>
              <c:f>comparaciones!$C$31:$C$38</c:f>
              <c:numCache>
                <c:formatCode>General</c:formatCode>
                <c:ptCount val="8"/>
                <c:pt idx="0">
                  <c:v>0</c:v>
                </c:pt>
                <c:pt idx="1">
                  <c:v>21</c:v>
                </c:pt>
                <c:pt idx="2">
                  <c:v>49</c:v>
                </c:pt>
                <c:pt idx="3">
                  <c:v>35</c:v>
                </c:pt>
                <c:pt idx="4">
                  <c:v>119</c:v>
                </c:pt>
                <c:pt idx="5">
                  <c:v>339</c:v>
                </c:pt>
                <c:pt idx="6">
                  <c:v>290</c:v>
                </c:pt>
                <c:pt idx="7">
                  <c:v>193</c:v>
                </c:pt>
              </c:numCache>
            </c:numRef>
          </c:val>
          <c:smooth val="0"/>
          <c:extLst>
            <c:ext xmlns:c16="http://schemas.microsoft.com/office/drawing/2014/chart" uri="{C3380CC4-5D6E-409C-BE32-E72D297353CC}">
              <c16:uniqueId val="{00000000-9E65-425F-B98C-5CA84DF40EF3}"/>
            </c:ext>
          </c:extLst>
        </c:ser>
        <c:ser>
          <c:idx val="1"/>
          <c:order val="1"/>
          <c:tx>
            <c:strRef>
              <c:f>comparaciones!$D$30</c:f>
              <c:strCache>
                <c:ptCount val="1"/>
                <c:pt idx="0">
                  <c:v>2014/15</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comparaciones!$B$31:$B$38</c:f>
              <c:strCache>
                <c:ptCount val="8"/>
                <c:pt idx="0">
                  <c:v>Agosto</c:v>
                </c:pt>
                <c:pt idx="1">
                  <c:v>Septiembre</c:v>
                </c:pt>
                <c:pt idx="2">
                  <c:v>Octubre</c:v>
                </c:pt>
                <c:pt idx="3">
                  <c:v>Noviembre</c:v>
                </c:pt>
                <c:pt idx="4">
                  <c:v>Diciembre</c:v>
                </c:pt>
                <c:pt idx="5">
                  <c:v>Enero</c:v>
                </c:pt>
                <c:pt idx="6">
                  <c:v>Febrero</c:v>
                </c:pt>
                <c:pt idx="7">
                  <c:v>Marzo </c:v>
                </c:pt>
              </c:strCache>
            </c:strRef>
          </c:cat>
          <c:val>
            <c:numRef>
              <c:f>comparaciones!$D$31:$D$38</c:f>
              <c:numCache>
                <c:formatCode>General</c:formatCode>
                <c:ptCount val="8"/>
                <c:pt idx="0">
                  <c:v>9</c:v>
                </c:pt>
                <c:pt idx="1">
                  <c:v>3</c:v>
                </c:pt>
                <c:pt idx="2">
                  <c:v>51</c:v>
                </c:pt>
                <c:pt idx="3">
                  <c:v>182.5</c:v>
                </c:pt>
                <c:pt idx="4">
                  <c:v>262</c:v>
                </c:pt>
                <c:pt idx="5">
                  <c:v>423</c:v>
                </c:pt>
                <c:pt idx="6">
                  <c:v>419</c:v>
                </c:pt>
                <c:pt idx="7">
                  <c:v>280</c:v>
                </c:pt>
              </c:numCache>
            </c:numRef>
          </c:val>
          <c:smooth val="0"/>
          <c:extLst>
            <c:ext xmlns:c16="http://schemas.microsoft.com/office/drawing/2014/chart" uri="{C3380CC4-5D6E-409C-BE32-E72D297353CC}">
              <c16:uniqueId val="{00000001-9E65-425F-B98C-5CA84DF40EF3}"/>
            </c:ext>
          </c:extLst>
        </c:ser>
        <c:ser>
          <c:idx val="2"/>
          <c:order val="2"/>
          <c:tx>
            <c:strRef>
              <c:f>comparaciones!$E$30</c:f>
              <c:strCache>
                <c:ptCount val="1"/>
                <c:pt idx="0">
                  <c:v>2015/2016</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comparaciones!$B$31:$B$38</c:f>
              <c:strCache>
                <c:ptCount val="8"/>
                <c:pt idx="0">
                  <c:v>Agosto</c:v>
                </c:pt>
                <c:pt idx="1">
                  <c:v>Septiembre</c:v>
                </c:pt>
                <c:pt idx="2">
                  <c:v>Octubre</c:v>
                </c:pt>
                <c:pt idx="3">
                  <c:v>Noviembre</c:v>
                </c:pt>
                <c:pt idx="4">
                  <c:v>Diciembre</c:v>
                </c:pt>
                <c:pt idx="5">
                  <c:v>Enero</c:v>
                </c:pt>
                <c:pt idx="6">
                  <c:v>Febrero</c:v>
                </c:pt>
                <c:pt idx="7">
                  <c:v>Marzo </c:v>
                </c:pt>
              </c:strCache>
            </c:strRef>
          </c:cat>
          <c:val>
            <c:numRef>
              <c:f>comparaciones!$E$31:$E$38</c:f>
              <c:numCache>
                <c:formatCode>General</c:formatCode>
                <c:ptCount val="8"/>
                <c:pt idx="0">
                  <c:v>113</c:v>
                </c:pt>
                <c:pt idx="1">
                  <c:v>41</c:v>
                </c:pt>
                <c:pt idx="2">
                  <c:v>28</c:v>
                </c:pt>
                <c:pt idx="3">
                  <c:v>107</c:v>
                </c:pt>
                <c:pt idx="4">
                  <c:v>217</c:v>
                </c:pt>
                <c:pt idx="5">
                  <c:v>369.5</c:v>
                </c:pt>
                <c:pt idx="6">
                  <c:v>398</c:v>
                </c:pt>
                <c:pt idx="7">
                  <c:v>152</c:v>
                </c:pt>
              </c:numCache>
            </c:numRef>
          </c:val>
          <c:smooth val="0"/>
          <c:extLst>
            <c:ext xmlns:c16="http://schemas.microsoft.com/office/drawing/2014/chart" uri="{C3380CC4-5D6E-409C-BE32-E72D297353CC}">
              <c16:uniqueId val="{00000002-9E65-425F-B98C-5CA84DF40EF3}"/>
            </c:ext>
          </c:extLst>
        </c:ser>
        <c:ser>
          <c:idx val="3"/>
          <c:order val="3"/>
          <c:tx>
            <c:strRef>
              <c:f>comparaciones!$F$30</c:f>
              <c:strCache>
                <c:ptCount val="1"/>
                <c:pt idx="0">
                  <c:v>2016/2017</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comparaciones!$B$31:$B$38</c:f>
              <c:strCache>
                <c:ptCount val="8"/>
                <c:pt idx="0">
                  <c:v>Agosto</c:v>
                </c:pt>
                <c:pt idx="1">
                  <c:v>Septiembre</c:v>
                </c:pt>
                <c:pt idx="2">
                  <c:v>Octubre</c:v>
                </c:pt>
                <c:pt idx="3">
                  <c:v>Noviembre</c:v>
                </c:pt>
                <c:pt idx="4">
                  <c:v>Diciembre</c:v>
                </c:pt>
                <c:pt idx="5">
                  <c:v>Enero</c:v>
                </c:pt>
                <c:pt idx="6">
                  <c:v>Febrero</c:v>
                </c:pt>
                <c:pt idx="7">
                  <c:v>Marzo </c:v>
                </c:pt>
              </c:strCache>
            </c:strRef>
          </c:cat>
          <c:val>
            <c:numRef>
              <c:f>comparaciones!$F$31:$F$38</c:f>
              <c:numCache>
                <c:formatCode>General</c:formatCode>
                <c:ptCount val="8"/>
                <c:pt idx="0">
                  <c:v>6</c:v>
                </c:pt>
                <c:pt idx="1">
                  <c:v>2</c:v>
                </c:pt>
              </c:numCache>
            </c:numRef>
          </c:val>
          <c:smooth val="0"/>
          <c:extLst>
            <c:ext xmlns:c16="http://schemas.microsoft.com/office/drawing/2014/chart" uri="{C3380CC4-5D6E-409C-BE32-E72D297353CC}">
              <c16:uniqueId val="{00000003-9E65-425F-B98C-5CA84DF40EF3}"/>
            </c:ext>
          </c:extLst>
        </c:ser>
        <c:dLbls>
          <c:showLegendKey val="0"/>
          <c:showVal val="0"/>
          <c:showCatName val="0"/>
          <c:showSerName val="0"/>
          <c:showPercent val="0"/>
          <c:showBubbleSize val="0"/>
        </c:dLbls>
        <c:marker val="1"/>
        <c:smooth val="0"/>
        <c:axId val="344506496"/>
        <c:axId val="344511200"/>
      </c:lineChart>
      <c:catAx>
        <c:axId val="34450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44511200"/>
        <c:crosses val="autoZero"/>
        <c:auto val="1"/>
        <c:lblAlgn val="ctr"/>
        <c:lblOffset val="100"/>
        <c:noMultiLvlLbl val="0"/>
      </c:catAx>
      <c:valAx>
        <c:axId val="34451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4450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47868030043875E-2"/>
          <c:y val="6.017758989146766E-2"/>
          <c:w val="0.83480468066491764"/>
          <c:h val="0.7986637455500315"/>
        </c:manualLayout>
      </c:layout>
      <c:barChart>
        <c:barDir val="col"/>
        <c:grouping val="clustered"/>
        <c:varyColors val="0"/>
        <c:ser>
          <c:idx val="0"/>
          <c:order val="0"/>
          <c:tx>
            <c:strRef>
              <c:f>Hoja1!$W$104</c:f>
              <c:strCache>
                <c:ptCount val="1"/>
                <c:pt idx="0">
                  <c:v>total (mm)(x10)</c:v>
                </c:pt>
              </c:strCache>
            </c:strRef>
          </c:tx>
          <c:spPr>
            <a:solidFill>
              <a:schemeClr val="accent1">
                <a:lumMod val="50000"/>
              </a:schemeClr>
            </a:solidFill>
            <a:ln>
              <a:solidFill>
                <a:schemeClr val="accent1">
                  <a:lumMod val="50000"/>
                </a:schemeClr>
              </a:solidFill>
            </a:ln>
          </c:spPr>
          <c:invertIfNegative val="0"/>
          <c:val>
            <c:numRef>
              <c:f>Hoja1!$W$105:$W$111</c:f>
              <c:numCache>
                <c:formatCode>General</c:formatCode>
                <c:ptCount val="7"/>
                <c:pt idx="0">
                  <c:v>92.95</c:v>
                </c:pt>
                <c:pt idx="1">
                  <c:v>50.2</c:v>
                </c:pt>
                <c:pt idx="2">
                  <c:v>69.900000000000006</c:v>
                </c:pt>
                <c:pt idx="3">
                  <c:v>72.3</c:v>
                </c:pt>
                <c:pt idx="4">
                  <c:v>100.3</c:v>
                </c:pt>
                <c:pt idx="5">
                  <c:v>106.3</c:v>
                </c:pt>
                <c:pt idx="6">
                  <c:v>61.6</c:v>
                </c:pt>
              </c:numCache>
            </c:numRef>
          </c:val>
          <c:extLst>
            <c:ext xmlns:c16="http://schemas.microsoft.com/office/drawing/2014/chart" uri="{C3380CC4-5D6E-409C-BE32-E72D297353CC}">
              <c16:uniqueId val="{00000000-7037-447D-A362-ED01359736CA}"/>
            </c:ext>
          </c:extLst>
        </c:ser>
        <c:ser>
          <c:idx val="1"/>
          <c:order val="1"/>
          <c:tx>
            <c:strRef>
              <c:f>Hoja1!$X$104</c:f>
              <c:strCache>
                <c:ptCount val="1"/>
                <c:pt idx="0">
                  <c:v>% fruta con cancrosis</c:v>
                </c:pt>
              </c:strCache>
            </c:strRef>
          </c:tx>
          <c:spPr>
            <a:solidFill>
              <a:srgbClr val="FF6600"/>
            </a:solidFill>
          </c:spPr>
          <c:invertIfNegative val="0"/>
          <c:val>
            <c:numRef>
              <c:f>Hoja1!$X$105:$X$111</c:f>
              <c:numCache>
                <c:formatCode>General</c:formatCode>
                <c:ptCount val="7"/>
                <c:pt idx="0">
                  <c:v>76.599999999999994</c:v>
                </c:pt>
                <c:pt idx="1">
                  <c:v>59.9</c:v>
                </c:pt>
                <c:pt idx="2">
                  <c:v>32.300000000000004</c:v>
                </c:pt>
                <c:pt idx="3">
                  <c:v>27</c:v>
                </c:pt>
                <c:pt idx="4">
                  <c:v>73</c:v>
                </c:pt>
                <c:pt idx="5">
                  <c:v>91</c:v>
                </c:pt>
                <c:pt idx="6">
                  <c:v>58</c:v>
                </c:pt>
              </c:numCache>
            </c:numRef>
          </c:val>
          <c:extLst>
            <c:ext xmlns:c16="http://schemas.microsoft.com/office/drawing/2014/chart" uri="{C3380CC4-5D6E-409C-BE32-E72D297353CC}">
              <c16:uniqueId val="{00000001-7037-447D-A362-ED01359736CA}"/>
            </c:ext>
          </c:extLst>
        </c:ser>
        <c:dLbls>
          <c:showLegendKey val="0"/>
          <c:showVal val="0"/>
          <c:showCatName val="0"/>
          <c:showSerName val="0"/>
          <c:showPercent val="0"/>
          <c:showBubbleSize val="0"/>
        </c:dLbls>
        <c:gapWidth val="150"/>
        <c:axId val="282169872"/>
        <c:axId val="282168304"/>
      </c:barChart>
      <c:catAx>
        <c:axId val="282169872"/>
        <c:scaling>
          <c:orientation val="minMax"/>
        </c:scaling>
        <c:delete val="0"/>
        <c:axPos val="b"/>
        <c:majorTickMark val="out"/>
        <c:minorTickMark val="none"/>
        <c:tickLblPos val="nextTo"/>
        <c:crossAx val="282168304"/>
        <c:crosses val="autoZero"/>
        <c:auto val="1"/>
        <c:lblAlgn val="ctr"/>
        <c:lblOffset val="100"/>
        <c:noMultiLvlLbl val="0"/>
      </c:catAx>
      <c:valAx>
        <c:axId val="282168304"/>
        <c:scaling>
          <c:orientation val="minMax"/>
        </c:scaling>
        <c:delete val="0"/>
        <c:axPos val="l"/>
        <c:majorGridlines/>
        <c:numFmt formatCode="General" sourceLinked="1"/>
        <c:majorTickMark val="out"/>
        <c:minorTickMark val="none"/>
        <c:tickLblPos val="nextTo"/>
        <c:crossAx val="282169872"/>
        <c:crosses val="autoZero"/>
        <c:crossBetween val="between"/>
      </c:valAx>
    </c:plotArea>
    <c:legend>
      <c:legendPos val="r"/>
      <c:layout>
        <c:manualLayout>
          <c:xMode val="edge"/>
          <c:yMode val="edge"/>
          <c:x val="0.20642882478962321"/>
          <c:y val="2.7158515076009967E-2"/>
          <c:w val="0.28606802274715681"/>
          <c:h val="0.16707036323961616"/>
        </c:manualLayout>
      </c:layout>
      <c:overlay val="0"/>
      <c:spPr>
        <a:solidFill>
          <a:schemeClr val="bg1">
            <a:lumMod val="95000"/>
          </a:schemeClr>
        </a:solidFill>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18834018442395"/>
          <c:y val="0.18201045880349159"/>
          <c:w val="0.69048193451416362"/>
          <c:h val="0.62527104268108957"/>
        </c:manualLayout>
      </c:layout>
      <c:lineChart>
        <c:grouping val="standard"/>
        <c:varyColors val="0"/>
        <c:ser>
          <c:idx val="0"/>
          <c:order val="0"/>
          <c:tx>
            <c:strRef>
              <c:f>'San Andrés'!$M$41</c:f>
              <c:strCache>
                <c:ptCount val="1"/>
                <c:pt idx="0">
                  <c:v>Testigo</c:v>
                </c:pt>
              </c:strCache>
            </c:strRef>
          </c:tx>
          <c:spPr>
            <a:ln>
              <a:solidFill>
                <a:srgbClr val="FF0000"/>
              </a:solidFill>
              <a:bevel/>
            </a:ln>
          </c:spPr>
          <c:marker>
            <c:symbol val="circle"/>
            <c:size val="5"/>
            <c:spPr>
              <a:ln>
                <a:solidFill>
                  <a:srgbClr val="FF0000"/>
                </a:solidFill>
              </a:ln>
            </c:spPr>
          </c:marker>
          <c:dLbls>
            <c:dLbl>
              <c:idx val="1"/>
              <c:layout>
                <c:manualLayout>
                  <c:x val="-3.1027931052928281E-2"/>
                  <c:y val="-1.3028997830005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01-4401-8EB5-BAD10CE66DDF}"/>
                </c:ext>
              </c:extLst>
            </c:dLbl>
            <c:dLbl>
              <c:idx val="2"/>
              <c:layout>
                <c:manualLayout>
                  <c:x val="-0.12574477321449881"/>
                  <c:y val="-1.3028997830005024E-2"/>
                </c:manualLayout>
              </c:layout>
              <c:tx>
                <c:rich>
                  <a:bodyPr/>
                  <a:lstStyle/>
                  <a:p>
                    <a:r>
                      <a:rPr lang="en-US" dirty="0"/>
                      <a:t>30-ENE, 12</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01-4401-8EB5-BAD10CE66DDF}"/>
                </c:ext>
              </c:extLst>
            </c:dLbl>
            <c:dLbl>
              <c:idx val="3"/>
              <c:layout>
                <c:manualLayout>
                  <c:x val="-0.12247867520892752"/>
                  <c:y val="0"/>
                </c:manualLayout>
              </c:layout>
              <c:tx>
                <c:rich>
                  <a:bodyPr/>
                  <a:lstStyle/>
                  <a:p>
                    <a:r>
                      <a:rPr lang="en-US" dirty="0"/>
                      <a:t>13-FEB, 22</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01-4401-8EB5-BAD10CE66DDF}"/>
                </c:ext>
              </c:extLst>
            </c:dLbl>
            <c:dLbl>
              <c:idx val="4"/>
              <c:layout>
                <c:manualLayout>
                  <c:x val="-0.12084575479267742"/>
                  <c:y val="-1.0423198264004086E-2"/>
                </c:manualLayout>
              </c:layout>
              <c:tx>
                <c:rich>
                  <a:bodyPr/>
                  <a:lstStyle/>
                  <a:p>
                    <a:r>
                      <a:rPr lang="en-US" dirty="0"/>
                      <a:t>4-MAR, 27</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01-4401-8EB5-BAD10CE66DDF}"/>
                </c:ext>
              </c:extLst>
            </c:dLbl>
            <c:dLbl>
              <c:idx val="5"/>
              <c:layout>
                <c:manualLayout>
                  <c:x val="-0.13880916523678438"/>
                  <c:y val="-2.8663795226011052E-2"/>
                </c:manualLayout>
              </c:layout>
              <c:tx>
                <c:rich>
                  <a:bodyPr/>
                  <a:lstStyle/>
                  <a:p>
                    <a:r>
                      <a:rPr lang="en-US" dirty="0"/>
                      <a:t>20-MAR, 32</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01-4401-8EB5-BAD10CE66DDF}"/>
                </c:ext>
              </c:extLst>
            </c:dLbl>
            <c:dLbl>
              <c:idx val="6"/>
              <c:layout>
                <c:manualLayout>
                  <c:x val="-0.12737782221728369"/>
                  <c:y val="-2.6057995660010286E-2"/>
                </c:manualLayout>
              </c:layout>
              <c:tx>
                <c:rich>
                  <a:bodyPr/>
                  <a:lstStyle/>
                  <a:p>
                    <a:r>
                      <a:rPr lang="en-US" dirty="0"/>
                      <a:t>08-ABR, 39</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01-4401-8EB5-BAD10CE66DDF}"/>
                </c:ext>
              </c:extLst>
            </c:dLbl>
            <c:dLbl>
              <c:idx val="7"/>
              <c:layout>
                <c:manualLayout>
                  <c:x val="2.9151949140637265E-3"/>
                  <c:y val="-4.9681490788973433E-3"/>
                </c:manualLayout>
              </c:layout>
              <c:tx>
                <c:rich>
                  <a:bodyPr/>
                  <a:lstStyle/>
                  <a:p>
                    <a:r>
                      <a:rPr lang="en-US"/>
                      <a:t>07-MAY, 39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01-4401-8EB5-BAD10CE66DD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'San Andrés'!$N$40:$U$40</c:f>
              <c:numCache>
                <c:formatCode>dd/mm/yyyy</c:formatCode>
                <c:ptCount val="8"/>
                <c:pt idx="0">
                  <c:v>42002</c:v>
                </c:pt>
                <c:pt idx="1">
                  <c:v>42016</c:v>
                </c:pt>
                <c:pt idx="2">
                  <c:v>42034</c:v>
                </c:pt>
                <c:pt idx="3">
                  <c:v>42048</c:v>
                </c:pt>
                <c:pt idx="4">
                  <c:v>42067</c:v>
                </c:pt>
                <c:pt idx="5">
                  <c:v>42083</c:v>
                </c:pt>
                <c:pt idx="6">
                  <c:v>42102</c:v>
                </c:pt>
                <c:pt idx="7">
                  <c:v>42131</c:v>
                </c:pt>
              </c:numCache>
            </c:numRef>
          </c:cat>
          <c:val>
            <c:numRef>
              <c:f>'San Andrés'!$N$41:$U$41</c:f>
              <c:numCache>
                <c:formatCode>0</c:formatCode>
                <c:ptCount val="8"/>
                <c:pt idx="0">
                  <c:v>0.70000000000000062</c:v>
                </c:pt>
                <c:pt idx="1">
                  <c:v>6</c:v>
                </c:pt>
                <c:pt idx="2">
                  <c:v>12.3</c:v>
                </c:pt>
                <c:pt idx="3">
                  <c:v>21.7</c:v>
                </c:pt>
                <c:pt idx="4">
                  <c:v>27.330000000000005</c:v>
                </c:pt>
                <c:pt idx="5">
                  <c:v>32.33</c:v>
                </c:pt>
                <c:pt idx="6">
                  <c:v>39</c:v>
                </c:pt>
                <c:pt idx="7" formatCode="General">
                  <c:v>39</c:v>
                </c:pt>
              </c:numCache>
            </c:numRef>
          </c:val>
          <c:smooth val="0"/>
          <c:extLst>
            <c:ext xmlns:c16="http://schemas.microsoft.com/office/drawing/2014/chart" uri="{C3380CC4-5D6E-409C-BE32-E72D297353CC}">
              <c16:uniqueId val="{00000007-FA01-4401-8EB5-BAD10CE66DDF}"/>
            </c:ext>
          </c:extLst>
        </c:ser>
        <c:dLbls>
          <c:showLegendKey val="0"/>
          <c:showVal val="0"/>
          <c:showCatName val="0"/>
          <c:showSerName val="0"/>
          <c:showPercent val="0"/>
          <c:showBubbleSize val="0"/>
        </c:dLbls>
        <c:marker val="1"/>
        <c:smooth val="0"/>
        <c:axId val="344505712"/>
        <c:axId val="344508848"/>
      </c:lineChart>
      <c:dateAx>
        <c:axId val="344505712"/>
        <c:scaling>
          <c:orientation val="minMax"/>
        </c:scaling>
        <c:delete val="0"/>
        <c:axPos val="b"/>
        <c:numFmt formatCode="dd/mm/yyyy" sourceLinked="1"/>
        <c:majorTickMark val="out"/>
        <c:minorTickMark val="none"/>
        <c:tickLblPos val="nextTo"/>
        <c:txPr>
          <a:bodyPr rot="-5400000" vert="horz"/>
          <a:lstStyle/>
          <a:p>
            <a:pPr>
              <a:defRPr/>
            </a:pPr>
            <a:endParaRPr lang="pt-BR"/>
          </a:p>
        </c:txPr>
        <c:crossAx val="344508848"/>
        <c:crosses val="autoZero"/>
        <c:auto val="1"/>
        <c:lblOffset val="100"/>
        <c:baseTimeUnit val="days"/>
      </c:dateAx>
      <c:valAx>
        <c:axId val="344508848"/>
        <c:scaling>
          <c:orientation val="minMax"/>
        </c:scaling>
        <c:delete val="0"/>
        <c:axPos val="l"/>
        <c:majorGridlines/>
        <c:title>
          <c:tx>
            <c:rich>
              <a:bodyPr rot="0" vert="horz"/>
              <a:lstStyle/>
              <a:p>
                <a:pPr>
                  <a:defRPr/>
                </a:pPr>
                <a:r>
                  <a:rPr lang="en-US" sz="1600" dirty="0" err="1"/>
                  <a:t>Frutos</a:t>
                </a:r>
                <a:r>
                  <a:rPr lang="en-US" sz="1600" dirty="0"/>
                  <a:t> </a:t>
                </a:r>
              </a:p>
              <a:p>
                <a:pPr>
                  <a:defRPr/>
                </a:pPr>
                <a:r>
                  <a:rPr lang="en-US" sz="1600" dirty="0"/>
                  <a:t>com </a:t>
                </a:r>
              </a:p>
              <a:p>
                <a:pPr>
                  <a:defRPr/>
                </a:pPr>
                <a:r>
                  <a:rPr lang="en-US" sz="1600" dirty="0" err="1"/>
                  <a:t>cancro</a:t>
                </a:r>
                <a:endParaRPr lang="en-US" sz="1600" dirty="0"/>
              </a:p>
              <a:p>
                <a:pPr>
                  <a:defRPr/>
                </a:pPr>
                <a:r>
                  <a:rPr lang="en-US" sz="1600" dirty="0"/>
                  <a:t>(%)</a:t>
                </a:r>
              </a:p>
            </c:rich>
          </c:tx>
          <c:layout>
            <c:manualLayout>
              <c:xMode val="edge"/>
              <c:yMode val="edge"/>
              <c:x val="4.4734732539296398E-2"/>
              <c:y val="0.16328307962529273"/>
            </c:manualLayout>
          </c:layout>
          <c:overlay val="0"/>
        </c:title>
        <c:numFmt formatCode="0" sourceLinked="1"/>
        <c:majorTickMark val="out"/>
        <c:minorTickMark val="none"/>
        <c:tickLblPos val="nextTo"/>
        <c:crossAx val="344505712"/>
        <c:crosses val="autoZero"/>
        <c:crossBetween val="between"/>
      </c:valAx>
    </c:plotArea>
    <c:legend>
      <c:legendPos val="r"/>
      <c:layout>
        <c:manualLayout>
          <c:xMode val="edge"/>
          <c:yMode val="edge"/>
          <c:x val="0.17017469802205884"/>
          <c:y val="3.9732142857142841E-2"/>
          <c:w val="0.71303418077513858"/>
          <c:h val="9.9227821567978061E-2"/>
        </c:manualLayout>
      </c:layout>
      <c:overlay val="0"/>
      <c:txPr>
        <a:bodyPr/>
        <a:lstStyle/>
        <a:p>
          <a:pPr>
            <a:defRPr sz="1600" baseline="0"/>
          </a:pPr>
          <a:endParaRPr lang="pt-BR"/>
        </a:p>
      </c:txPr>
    </c:legend>
    <c:plotVisOnly val="1"/>
    <c:dispBlanksAs val="gap"/>
    <c:showDLblsOverMax val="0"/>
  </c:chart>
  <c:spPr>
    <a:solidFill>
      <a:schemeClr val="bg1"/>
    </a:solidFill>
  </c:spPr>
  <c:txPr>
    <a:bodyPr/>
    <a:lstStyle/>
    <a:p>
      <a:pPr>
        <a:defRPr sz="1200" b="1"/>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dirty="0" err="1"/>
              <a:t>Diâmetro</a:t>
            </a:r>
            <a:r>
              <a:rPr lang="es-AR" dirty="0"/>
              <a:t> do</a:t>
            </a:r>
            <a:r>
              <a:rPr lang="es-AR" baseline="0" dirty="0"/>
              <a:t> Fruto no momento de cada </a:t>
            </a:r>
            <a:r>
              <a:rPr lang="es-AR" baseline="0" dirty="0" err="1"/>
              <a:t>pulverização</a:t>
            </a:r>
            <a:r>
              <a:rPr lang="es-AR" baseline="0" dirty="0"/>
              <a:t> e na </a:t>
            </a:r>
            <a:r>
              <a:rPr lang="es-AR" baseline="0" dirty="0" err="1"/>
              <a:t>colheita</a:t>
            </a:r>
            <a:endParaRPr lang="es-AR" baseline="0" dirty="0"/>
          </a:p>
          <a:p>
            <a:pPr>
              <a:defRPr/>
            </a:pPr>
            <a:r>
              <a:rPr lang="es-AR" baseline="0" dirty="0"/>
              <a:t>2016</a:t>
            </a:r>
            <a:endParaRPr lang="es-A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lineChart>
        <c:grouping val="standard"/>
        <c:varyColors val="0"/>
        <c:ser>
          <c:idx val="0"/>
          <c:order val="0"/>
          <c:tx>
            <c:strRef>
              <c:f>'Diametro de fruto'!$C$3</c:f>
              <c:strCache>
                <c:ptCount val="1"/>
                <c:pt idx="0">
                  <c:v>Diametro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8333333333333348E-2"/>
                  <c:y val="-5.5555555555555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DD-40F0-BA9D-C26F158A5D90}"/>
                </c:ext>
              </c:extLst>
            </c:dLbl>
            <c:dLbl>
              <c:idx val="1"/>
              <c:layout>
                <c:manualLayout>
                  <c:x val="-6.9444444444444448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DD-40F0-BA9D-C26F158A5D90}"/>
                </c:ext>
              </c:extLst>
            </c:dLbl>
            <c:dLbl>
              <c:idx val="2"/>
              <c:layout>
                <c:manualLayout>
                  <c:x val="-7.7777777777777835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DD-40F0-BA9D-C26F158A5D90}"/>
                </c:ext>
              </c:extLst>
            </c:dLbl>
            <c:dLbl>
              <c:idx val="3"/>
              <c:layout>
                <c:manualLayout>
                  <c:x val="-5.8333333333333438E-2"/>
                  <c:y val="-6.0185185185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DD-40F0-BA9D-C26F158A5D90}"/>
                </c:ext>
              </c:extLst>
            </c:dLbl>
            <c:dLbl>
              <c:idx val="4"/>
              <c:layout>
                <c:manualLayout>
                  <c:x val="-7.4999999999999997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DD-40F0-BA9D-C26F158A5D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'Diametro de fruto'!$B$4:$B$9</c:f>
              <c:strCache>
                <c:ptCount val="6"/>
                <c:pt idx="0">
                  <c:v>06 de Noviembre</c:v>
                </c:pt>
                <c:pt idx="1">
                  <c:v>20-nov</c:v>
                </c:pt>
                <c:pt idx="2">
                  <c:v>18-dic</c:v>
                </c:pt>
                <c:pt idx="3">
                  <c:v>14-ene</c:v>
                </c:pt>
                <c:pt idx="4">
                  <c:v>18-feb</c:v>
                </c:pt>
                <c:pt idx="5">
                  <c:v>08-jun</c:v>
                </c:pt>
              </c:strCache>
            </c:strRef>
          </c:cat>
          <c:val>
            <c:numRef>
              <c:f>'Diametro de fruto'!$C$4:$C$9</c:f>
              <c:numCache>
                <c:formatCode>General</c:formatCode>
                <c:ptCount val="6"/>
                <c:pt idx="0">
                  <c:v>1.46</c:v>
                </c:pt>
                <c:pt idx="1">
                  <c:v>2.27</c:v>
                </c:pt>
                <c:pt idx="2">
                  <c:v>3.66</c:v>
                </c:pt>
                <c:pt idx="3">
                  <c:v>4.3499999999999996</c:v>
                </c:pt>
                <c:pt idx="4">
                  <c:v>4.66</c:v>
                </c:pt>
                <c:pt idx="5">
                  <c:v>6.48</c:v>
                </c:pt>
              </c:numCache>
            </c:numRef>
          </c:val>
          <c:smooth val="0"/>
          <c:extLst>
            <c:ext xmlns:c16="http://schemas.microsoft.com/office/drawing/2014/chart" uri="{C3380CC4-5D6E-409C-BE32-E72D297353CC}">
              <c16:uniqueId val="{00000005-86DD-40F0-BA9D-C26F158A5D90}"/>
            </c:ext>
          </c:extLst>
        </c:ser>
        <c:dLbls>
          <c:showLegendKey val="0"/>
          <c:showVal val="0"/>
          <c:showCatName val="0"/>
          <c:showSerName val="0"/>
          <c:showPercent val="0"/>
          <c:showBubbleSize val="0"/>
        </c:dLbls>
        <c:marker val="1"/>
        <c:smooth val="0"/>
        <c:axId val="344507280"/>
        <c:axId val="344509240"/>
      </c:lineChart>
      <c:catAx>
        <c:axId val="34450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44509240"/>
        <c:crosses val="autoZero"/>
        <c:auto val="1"/>
        <c:lblAlgn val="ctr"/>
        <c:lblOffset val="100"/>
        <c:noMultiLvlLbl val="0"/>
      </c:catAx>
      <c:valAx>
        <c:axId val="344509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344507280"/>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69A522-8648-4E07-9DE4-BCDA75ADF5D9}" type="datetimeFigureOut">
              <a:rPr lang="es-AR" smtClean="0"/>
              <a:t>10/11/2016</a:t>
            </a:fld>
            <a:endParaRPr lang="es-AR"/>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1A6709-B5D6-455E-B847-C53DCD59A5E2}" type="slidenum">
              <a:rPr lang="es-AR" smtClean="0"/>
              <a:t>‹nº›</a:t>
            </a:fld>
            <a:endParaRPr lang="es-AR"/>
          </a:p>
        </p:txBody>
      </p:sp>
    </p:spTree>
    <p:extLst>
      <p:ext uri="{BB962C8B-B14F-4D97-AF65-F5344CB8AC3E}">
        <p14:creationId xmlns:p14="http://schemas.microsoft.com/office/powerpoint/2010/main" val="211697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8CCC0-58D6-4D02-AF4C-713760C79ADA}" type="datetimeFigureOut">
              <a:rPr lang="es-AR" smtClean="0"/>
              <a:t>10/11/2016</a:t>
            </a:fld>
            <a:endParaRPr lang="es-A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101CA-FCCD-4073-84BA-BEFFD9553DC2}" type="slidenum">
              <a:rPr lang="es-AR" smtClean="0"/>
              <a:t>‹nº›</a:t>
            </a:fld>
            <a:endParaRPr lang="es-AR"/>
          </a:p>
        </p:txBody>
      </p:sp>
    </p:spTree>
    <p:extLst>
      <p:ext uri="{BB962C8B-B14F-4D97-AF65-F5344CB8AC3E}">
        <p14:creationId xmlns:p14="http://schemas.microsoft.com/office/powerpoint/2010/main" val="62579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AR" altLang="es-AR" dirty="0"/>
              <a:t>The total </a:t>
            </a:r>
            <a:r>
              <a:rPr lang="es-AR" altLang="es-AR" dirty="0" err="1"/>
              <a:t>world</a:t>
            </a:r>
            <a:r>
              <a:rPr lang="es-AR" altLang="es-AR" dirty="0"/>
              <a:t>  </a:t>
            </a:r>
            <a:r>
              <a:rPr lang="es-AR" altLang="es-AR" dirty="0" err="1"/>
              <a:t>lemon</a:t>
            </a:r>
            <a:r>
              <a:rPr lang="es-AR" altLang="es-AR" dirty="0"/>
              <a:t> </a:t>
            </a:r>
            <a:r>
              <a:rPr lang="es-AR" altLang="es-AR" dirty="0" err="1"/>
              <a:t>production</a:t>
            </a:r>
            <a:r>
              <a:rPr lang="es-AR" altLang="es-AR" dirty="0"/>
              <a:t> </a:t>
            </a:r>
            <a:r>
              <a:rPr lang="es-AR" altLang="es-AR" dirty="0" err="1"/>
              <a:t>is</a:t>
            </a:r>
            <a:r>
              <a:rPr lang="es-AR" altLang="es-AR" dirty="0"/>
              <a:t> </a:t>
            </a:r>
            <a:r>
              <a:rPr lang="es-AR" altLang="es-AR" dirty="0" err="1"/>
              <a:t>around</a:t>
            </a:r>
            <a:r>
              <a:rPr lang="es-AR" altLang="es-AR" dirty="0"/>
              <a:t> 5,1 </a:t>
            </a:r>
            <a:r>
              <a:rPr lang="es-AR" altLang="es-AR" dirty="0" err="1"/>
              <a:t>million</a:t>
            </a:r>
            <a:r>
              <a:rPr lang="es-AR" altLang="es-AR" dirty="0"/>
              <a:t> </a:t>
            </a:r>
            <a:r>
              <a:rPr lang="es-AR" altLang="es-AR" dirty="0" err="1"/>
              <a:t>tons</a:t>
            </a:r>
            <a:r>
              <a:rPr lang="es-AR" altLang="es-AR" dirty="0"/>
              <a:t> and   In </a:t>
            </a:r>
            <a:r>
              <a:rPr lang="es-AR" altLang="es-AR" dirty="0" err="1"/>
              <a:t>this</a:t>
            </a:r>
            <a:r>
              <a:rPr lang="es-AR" altLang="es-AR" dirty="0"/>
              <a:t> pie chart </a:t>
            </a:r>
            <a:r>
              <a:rPr lang="es-AR" altLang="es-AR" dirty="0" err="1"/>
              <a:t>you</a:t>
            </a:r>
            <a:r>
              <a:rPr lang="es-AR" altLang="es-AR" dirty="0"/>
              <a:t> can </a:t>
            </a:r>
            <a:r>
              <a:rPr lang="es-AR" altLang="es-AR" dirty="0" err="1"/>
              <a:t>see</a:t>
            </a:r>
            <a:r>
              <a:rPr lang="es-AR" altLang="es-AR" dirty="0"/>
              <a:t> </a:t>
            </a:r>
            <a:r>
              <a:rPr lang="es-AR" altLang="es-AR" dirty="0" err="1"/>
              <a:t>that</a:t>
            </a:r>
            <a:r>
              <a:rPr lang="es-AR" altLang="es-AR" dirty="0"/>
              <a:t> Argentina </a:t>
            </a:r>
            <a:r>
              <a:rPr lang="es-AR" altLang="es-AR" dirty="0" err="1"/>
              <a:t>is</a:t>
            </a:r>
            <a:r>
              <a:rPr lang="es-AR" altLang="es-AR" dirty="0"/>
              <a:t> </a:t>
            </a:r>
            <a:r>
              <a:rPr lang="es-AR" altLang="es-AR" dirty="0" err="1"/>
              <a:t>the</a:t>
            </a:r>
            <a:r>
              <a:rPr lang="es-AR" altLang="es-AR" dirty="0"/>
              <a:t> First, </a:t>
            </a:r>
            <a:r>
              <a:rPr lang="es-AR" altLang="es-AR" dirty="0" err="1"/>
              <a:t>with</a:t>
            </a:r>
            <a:r>
              <a:rPr lang="es-AR" altLang="es-AR" dirty="0"/>
              <a:t> 28 % of </a:t>
            </a:r>
            <a:r>
              <a:rPr lang="es-AR" altLang="es-AR" dirty="0" err="1"/>
              <a:t>the</a:t>
            </a:r>
            <a:r>
              <a:rPr lang="es-AR" altLang="es-AR" dirty="0"/>
              <a:t> </a:t>
            </a:r>
            <a:r>
              <a:rPr lang="es-AR" altLang="es-AR" dirty="0" err="1"/>
              <a:t>production</a:t>
            </a:r>
            <a:r>
              <a:rPr lang="es-AR" altLang="es-AR" dirty="0"/>
              <a:t>. </a:t>
            </a:r>
            <a:r>
              <a:rPr lang="es-AR" altLang="es-AR" dirty="0" err="1"/>
              <a:t>During</a:t>
            </a:r>
            <a:r>
              <a:rPr lang="es-AR" altLang="es-AR" dirty="0"/>
              <a:t> </a:t>
            </a:r>
            <a:r>
              <a:rPr lang="es-AR" altLang="es-AR" dirty="0" err="1"/>
              <a:t>the</a:t>
            </a:r>
            <a:r>
              <a:rPr lang="es-AR" altLang="es-AR" dirty="0"/>
              <a:t> </a:t>
            </a:r>
            <a:r>
              <a:rPr lang="es-AR" altLang="es-AR" dirty="0" err="1"/>
              <a:t>last</a:t>
            </a:r>
            <a:r>
              <a:rPr lang="es-AR" altLang="es-AR" baseline="0" dirty="0"/>
              <a:t> 20 </a:t>
            </a:r>
            <a:r>
              <a:rPr lang="es-AR" altLang="es-AR" baseline="0" dirty="0" err="1"/>
              <a:t>years</a:t>
            </a:r>
            <a:r>
              <a:rPr lang="es-AR" altLang="es-AR" baseline="0" dirty="0"/>
              <a:t> </a:t>
            </a:r>
            <a:r>
              <a:rPr lang="es-AR" altLang="es-AR" baseline="0" dirty="0" err="1"/>
              <a:t>t</a:t>
            </a:r>
            <a:r>
              <a:rPr lang="es-AR" altLang="es-AR" dirty="0" err="1"/>
              <a:t>he</a:t>
            </a:r>
            <a:r>
              <a:rPr lang="es-AR" altLang="es-AR" dirty="0"/>
              <a:t> total </a:t>
            </a:r>
            <a:r>
              <a:rPr lang="es-AR" altLang="es-AR" dirty="0" err="1"/>
              <a:t>lemon</a:t>
            </a:r>
            <a:r>
              <a:rPr lang="es-AR" altLang="es-AR" dirty="0"/>
              <a:t> </a:t>
            </a:r>
            <a:r>
              <a:rPr lang="es-AR" altLang="es-AR" dirty="0" err="1"/>
              <a:t>production</a:t>
            </a:r>
            <a:r>
              <a:rPr lang="es-AR" altLang="es-AR" dirty="0"/>
              <a:t> has </a:t>
            </a:r>
            <a:r>
              <a:rPr lang="es-AR" altLang="es-AR" dirty="0" err="1"/>
              <a:t>never</a:t>
            </a:r>
            <a:r>
              <a:rPr lang="es-AR" altLang="es-AR" dirty="0"/>
              <a:t> </a:t>
            </a:r>
            <a:r>
              <a:rPr lang="es-AR" altLang="es-AR" dirty="0" err="1"/>
              <a:t>stopped</a:t>
            </a:r>
            <a:r>
              <a:rPr lang="es-AR" altLang="es-AR" dirty="0"/>
              <a:t> </a:t>
            </a:r>
            <a:r>
              <a:rPr lang="es-AR" altLang="es-AR" dirty="0" err="1"/>
              <a:t>growing</a:t>
            </a:r>
            <a:r>
              <a:rPr lang="es-AR" altLang="es-AR" dirty="0"/>
              <a:t>,</a:t>
            </a:r>
            <a:r>
              <a:rPr lang="es-AR" altLang="es-AR" baseline="0" dirty="0"/>
              <a:t> </a:t>
            </a:r>
            <a:r>
              <a:rPr lang="es-AR" altLang="es-AR" dirty="0"/>
              <a:t> </a:t>
            </a:r>
            <a:r>
              <a:rPr lang="es-AR" altLang="es-AR" dirty="0" err="1"/>
              <a:t>but</a:t>
            </a:r>
            <a:r>
              <a:rPr lang="es-AR" altLang="es-AR" dirty="0"/>
              <a:t> </a:t>
            </a:r>
            <a:r>
              <a:rPr lang="es-AR" altLang="es-AR" dirty="0" err="1"/>
              <a:t>the</a:t>
            </a:r>
            <a:r>
              <a:rPr lang="es-AR" altLang="es-AR" dirty="0"/>
              <a:t> </a:t>
            </a:r>
            <a:r>
              <a:rPr lang="es-AR" altLang="es-AR" dirty="0" err="1"/>
              <a:t>contribution</a:t>
            </a:r>
            <a:r>
              <a:rPr lang="es-AR" altLang="es-AR" dirty="0"/>
              <a:t> of </a:t>
            </a:r>
            <a:r>
              <a:rPr lang="es-AR" altLang="es-AR" dirty="0" err="1"/>
              <a:t>each</a:t>
            </a:r>
            <a:r>
              <a:rPr lang="es-AR" altLang="es-AR" dirty="0"/>
              <a:t> </a:t>
            </a:r>
            <a:r>
              <a:rPr lang="es-AR" altLang="es-AR" dirty="0" err="1"/>
              <a:t>hemesphere</a:t>
            </a:r>
            <a:r>
              <a:rPr lang="es-AR" altLang="es-AR" dirty="0"/>
              <a:t> </a:t>
            </a:r>
            <a:r>
              <a:rPr lang="es-AR" altLang="es-AR" dirty="0" err="1"/>
              <a:t>was</a:t>
            </a:r>
            <a:r>
              <a:rPr lang="es-AR" altLang="es-AR" dirty="0"/>
              <a:t> </a:t>
            </a:r>
            <a:r>
              <a:rPr lang="es-AR" altLang="es-AR" dirty="0" err="1"/>
              <a:t>different</a:t>
            </a:r>
            <a:r>
              <a:rPr lang="es-AR" altLang="es-AR" dirty="0"/>
              <a:t>.</a:t>
            </a:r>
            <a:r>
              <a:rPr lang="es-AR" altLang="es-AR" baseline="0" dirty="0"/>
              <a:t> </a:t>
            </a:r>
            <a:r>
              <a:rPr lang="es-AR" altLang="es-AR" baseline="0" dirty="0" err="1"/>
              <a:t>It</a:t>
            </a:r>
            <a:r>
              <a:rPr lang="es-AR" altLang="es-AR" baseline="0" dirty="0"/>
              <a:t> </a:t>
            </a:r>
            <a:r>
              <a:rPr lang="es-AR" altLang="es-AR" baseline="0" dirty="0" err="1"/>
              <a:t>was</a:t>
            </a:r>
            <a:r>
              <a:rPr lang="es-AR" altLang="es-AR" baseline="0" dirty="0"/>
              <a:t> </a:t>
            </a:r>
            <a:r>
              <a:rPr lang="es-AR" altLang="es-AR" baseline="0" dirty="0" err="1"/>
              <a:t>increasing</a:t>
            </a:r>
            <a:r>
              <a:rPr lang="es-AR" altLang="es-AR" baseline="0" dirty="0"/>
              <a:t> in </a:t>
            </a:r>
            <a:r>
              <a:rPr lang="es-AR" altLang="es-AR" baseline="0" dirty="0" err="1"/>
              <a:t>the</a:t>
            </a:r>
            <a:r>
              <a:rPr lang="es-AR" altLang="es-AR" baseline="0" dirty="0"/>
              <a:t> </a:t>
            </a:r>
            <a:r>
              <a:rPr lang="es-AR" altLang="es-AR" baseline="0" dirty="0" err="1"/>
              <a:t>south</a:t>
            </a:r>
            <a:r>
              <a:rPr lang="es-AR" altLang="es-AR" baseline="0" dirty="0"/>
              <a:t>.</a:t>
            </a:r>
          </a:p>
          <a:p>
            <a:pPr marL="0" marR="0" indent="0" algn="just" defTabSz="914400" rtl="0" eaLnBrk="1" fontAlgn="auto" latinLnBrk="0" hangingPunct="1">
              <a:lnSpc>
                <a:spcPct val="100000"/>
              </a:lnSpc>
              <a:spcBef>
                <a:spcPts val="0"/>
              </a:spcBef>
              <a:spcAft>
                <a:spcPts val="0"/>
              </a:spcAft>
              <a:buClrTx/>
              <a:buSzTx/>
              <a:buFontTx/>
              <a:buNone/>
              <a:tabLst/>
              <a:defRPr/>
            </a:pPr>
            <a:endParaRPr lang="es-AR" altLang="es-AR" dirty="0"/>
          </a:p>
          <a:p>
            <a:pPr marL="0" marR="0" indent="0" algn="just" defTabSz="914400" rtl="0" eaLnBrk="1" fontAlgn="auto" latinLnBrk="0" hangingPunct="1">
              <a:lnSpc>
                <a:spcPct val="100000"/>
              </a:lnSpc>
              <a:spcBef>
                <a:spcPts val="0"/>
              </a:spcBef>
              <a:spcAft>
                <a:spcPts val="0"/>
              </a:spcAft>
              <a:buClrTx/>
              <a:buSzTx/>
              <a:buFontTx/>
              <a:buNone/>
              <a:tabLst/>
              <a:defRPr/>
            </a:pPr>
            <a:r>
              <a:rPr lang="en-US" dirty="0">
                <a:solidFill>
                  <a:schemeClr val="accent3">
                    <a:lumMod val="75000"/>
                  </a:schemeClr>
                </a:solidFill>
                <a:latin typeface="Arial" charset="0"/>
              </a:rPr>
              <a:t>In the</a:t>
            </a:r>
            <a:r>
              <a:rPr lang="en-US" baseline="0" dirty="0">
                <a:solidFill>
                  <a:schemeClr val="accent3">
                    <a:lumMod val="75000"/>
                  </a:schemeClr>
                </a:solidFill>
                <a:latin typeface="Arial" charset="0"/>
              </a:rPr>
              <a:t> other</a:t>
            </a:r>
            <a:r>
              <a:rPr lang="en-US" dirty="0">
                <a:solidFill>
                  <a:schemeClr val="accent3">
                    <a:lumMod val="75000"/>
                  </a:schemeClr>
                </a:solidFill>
                <a:latin typeface="Arial" charset="0"/>
              </a:rPr>
              <a:t> pie chart  you have the total world lemon processing.</a:t>
            </a:r>
            <a:r>
              <a:rPr lang="en-US" baseline="0" dirty="0">
                <a:solidFill>
                  <a:schemeClr val="accent3">
                    <a:lumMod val="75000"/>
                  </a:schemeClr>
                </a:solidFill>
                <a:latin typeface="Arial" charset="0"/>
              </a:rPr>
              <a:t> There </a:t>
            </a:r>
            <a:r>
              <a:rPr lang="en-US" dirty="0">
                <a:solidFill>
                  <a:schemeClr val="accent3">
                    <a:lumMod val="75000"/>
                  </a:schemeClr>
                </a:solidFill>
                <a:latin typeface="Arial" charset="0"/>
              </a:rPr>
              <a:t>you can see  the importance of Argentina contribution: almost a sixty percentage (more than a half). </a:t>
            </a:r>
          </a:p>
          <a:p>
            <a:pPr marL="0" marR="0" indent="0" algn="just" defTabSz="914400" rtl="0" eaLnBrk="1" fontAlgn="auto" latinLnBrk="0" hangingPunct="1">
              <a:lnSpc>
                <a:spcPct val="100000"/>
              </a:lnSpc>
              <a:spcBef>
                <a:spcPts val="0"/>
              </a:spcBef>
              <a:spcAft>
                <a:spcPts val="0"/>
              </a:spcAft>
              <a:buClrTx/>
              <a:buSzTx/>
              <a:buFontTx/>
              <a:buNone/>
              <a:tabLst/>
              <a:defRPr/>
            </a:pPr>
            <a:r>
              <a:rPr lang="es-AR" sz="1000" dirty="0">
                <a:solidFill>
                  <a:schemeClr val="tx1"/>
                </a:solidFill>
                <a:latin typeface="+mn-lt"/>
              </a:rPr>
              <a:t>T</a:t>
            </a:r>
            <a:r>
              <a:rPr lang="es-AR" altLang="es-AR" sz="1000" dirty="0"/>
              <a:t>he </a:t>
            </a:r>
            <a:r>
              <a:rPr lang="es-AR" altLang="es-AR" sz="1000" dirty="0" err="1"/>
              <a:t>contribution</a:t>
            </a:r>
            <a:r>
              <a:rPr lang="es-AR" altLang="es-AR" sz="1000" dirty="0"/>
              <a:t> of </a:t>
            </a:r>
            <a:r>
              <a:rPr lang="es-AR" altLang="es-AR" sz="1000" dirty="0" err="1"/>
              <a:t>the</a:t>
            </a:r>
            <a:r>
              <a:rPr lang="es-AR" altLang="es-AR" sz="1000" dirty="0"/>
              <a:t> </a:t>
            </a:r>
            <a:r>
              <a:rPr lang="es-AR" altLang="es-AR" sz="1000" dirty="0" err="1"/>
              <a:t>south</a:t>
            </a:r>
            <a:r>
              <a:rPr lang="es-AR" altLang="es-AR" sz="1000" dirty="0"/>
              <a:t> </a:t>
            </a:r>
            <a:r>
              <a:rPr lang="es-AR" altLang="es-AR" sz="1000" dirty="0" err="1"/>
              <a:t>hemisfere</a:t>
            </a:r>
            <a:r>
              <a:rPr lang="es-AR" altLang="es-AR" sz="1000" dirty="0"/>
              <a:t> of  </a:t>
            </a:r>
            <a:r>
              <a:rPr lang="es-AR" altLang="es-AR" sz="1000" dirty="0" err="1"/>
              <a:t>lemon</a:t>
            </a:r>
            <a:r>
              <a:rPr lang="es-AR" altLang="es-AR" sz="1000" dirty="0"/>
              <a:t> </a:t>
            </a:r>
            <a:r>
              <a:rPr lang="es-AR" altLang="es-AR" sz="1000" dirty="0" err="1"/>
              <a:t>processing</a:t>
            </a:r>
            <a:r>
              <a:rPr lang="es-AR" altLang="es-AR" sz="1000" dirty="0"/>
              <a:t> </a:t>
            </a:r>
            <a:r>
              <a:rPr lang="es-AR" altLang="es-AR" sz="1000" dirty="0" err="1"/>
              <a:t>growths</a:t>
            </a:r>
            <a:r>
              <a:rPr lang="es-AR" altLang="es-AR" sz="1000" dirty="0"/>
              <a:t> </a:t>
            </a:r>
            <a:r>
              <a:rPr lang="es-AR" altLang="es-AR" sz="1000" dirty="0" err="1"/>
              <a:t>from</a:t>
            </a:r>
            <a:r>
              <a:rPr lang="es-AR" altLang="es-AR" sz="1000" dirty="0"/>
              <a:t> 40 to 65  </a:t>
            </a:r>
            <a:r>
              <a:rPr lang="es-AR" altLang="es-AR" sz="1000" dirty="0" err="1"/>
              <a:t>while</a:t>
            </a:r>
            <a:r>
              <a:rPr lang="es-AR" altLang="es-AR" sz="1000" dirty="0"/>
              <a:t> </a:t>
            </a:r>
            <a:r>
              <a:rPr lang="es-AR" altLang="es-AR" sz="1000" dirty="0" err="1"/>
              <a:t>the</a:t>
            </a:r>
            <a:r>
              <a:rPr lang="es-AR" altLang="es-AR" sz="1000" dirty="0"/>
              <a:t> </a:t>
            </a:r>
            <a:r>
              <a:rPr lang="es-AR" altLang="es-AR" sz="1000" dirty="0" err="1"/>
              <a:t>north</a:t>
            </a:r>
            <a:r>
              <a:rPr lang="es-AR" altLang="es-AR" sz="1000" dirty="0"/>
              <a:t> </a:t>
            </a:r>
            <a:r>
              <a:rPr lang="es-AR" altLang="es-AR" sz="1000" dirty="0" err="1"/>
              <a:t>decreased</a:t>
            </a:r>
            <a:r>
              <a:rPr lang="es-AR" altLang="es-AR" sz="1000" dirty="0"/>
              <a:t>  </a:t>
            </a:r>
            <a:r>
              <a:rPr lang="es-AR" altLang="es-AR" sz="1000" dirty="0" err="1"/>
              <a:t>almost</a:t>
            </a:r>
            <a:r>
              <a:rPr lang="es-AR" altLang="es-AR" sz="1000" dirty="0"/>
              <a:t> </a:t>
            </a:r>
            <a:r>
              <a:rPr lang="es-AR" altLang="es-AR" sz="1000" dirty="0" err="1"/>
              <a:t>the</a:t>
            </a:r>
            <a:r>
              <a:rPr lang="es-AR" altLang="es-AR" sz="1000" dirty="0"/>
              <a:t> </a:t>
            </a:r>
            <a:r>
              <a:rPr lang="es-AR" altLang="es-AR" sz="1000" dirty="0" err="1"/>
              <a:t>same</a:t>
            </a:r>
            <a:r>
              <a:rPr lang="es-AR" altLang="es-AR" sz="1000" dirty="0"/>
              <a:t> </a:t>
            </a:r>
            <a:r>
              <a:rPr lang="es-AR" altLang="es-AR" sz="1000" dirty="0" err="1"/>
              <a:t>quantitive</a:t>
            </a:r>
            <a:r>
              <a:rPr lang="es-AR" altLang="es-AR" sz="1000" dirty="0"/>
              <a:t> </a:t>
            </a:r>
            <a:r>
              <a:rPr lang="es-AR" altLang="es-AR" sz="1000" dirty="0" err="1"/>
              <a:t>manly</a:t>
            </a:r>
            <a:r>
              <a:rPr lang="es-AR" altLang="es-AR" sz="1000" dirty="0"/>
              <a:t> </a:t>
            </a:r>
            <a:r>
              <a:rPr lang="es-AR" altLang="es-AR" sz="1000" dirty="0" err="1"/>
              <a:t>during</a:t>
            </a:r>
            <a:r>
              <a:rPr lang="es-AR" altLang="es-AR" sz="1000" dirty="0"/>
              <a:t> </a:t>
            </a:r>
            <a:r>
              <a:rPr lang="es-AR" altLang="es-AR" sz="1000" dirty="0" err="1"/>
              <a:t>the</a:t>
            </a:r>
            <a:r>
              <a:rPr lang="es-AR" altLang="es-AR" sz="1000" dirty="0"/>
              <a:t> </a:t>
            </a:r>
            <a:r>
              <a:rPr lang="es-AR" altLang="es-AR" sz="1000" dirty="0" err="1"/>
              <a:t>last</a:t>
            </a:r>
            <a:r>
              <a:rPr lang="es-AR" altLang="es-AR" sz="1000" dirty="0"/>
              <a:t> 7 </a:t>
            </a:r>
            <a:r>
              <a:rPr lang="es-AR" altLang="es-AR" sz="1000" dirty="0" err="1"/>
              <a:t>years</a:t>
            </a:r>
            <a:r>
              <a:rPr lang="es-AR" altLang="es-AR" sz="1000" dirty="0"/>
              <a:t>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dirty="0">
              <a:solidFill>
                <a:schemeClr val="accent3">
                  <a:lumMod val="75000"/>
                </a:schemeClr>
              </a:solidFill>
              <a:latin typeface="Drummon" charset="0"/>
            </a:endParaRPr>
          </a:p>
          <a:p>
            <a:pPr algn="just"/>
            <a:endParaRPr lang="es-AR" dirty="0"/>
          </a:p>
        </p:txBody>
      </p:sp>
      <p:sp>
        <p:nvSpPr>
          <p:cNvPr id="4" name="Marcador de número de diapositiva 3"/>
          <p:cNvSpPr>
            <a:spLocks noGrp="1"/>
          </p:cNvSpPr>
          <p:nvPr>
            <p:ph type="sldNum" sz="quarter" idx="10"/>
          </p:nvPr>
        </p:nvSpPr>
        <p:spPr/>
        <p:txBody>
          <a:bodyPr/>
          <a:lstStyle/>
          <a:p>
            <a:fld id="{176E0D50-9AD1-4BA3-A5A5-D9D81095F5A4}" type="slidenum">
              <a:rPr lang="es-AR" smtClean="0"/>
              <a:t>5</a:t>
            </a:fld>
            <a:endParaRPr lang="es-AR"/>
          </a:p>
        </p:txBody>
      </p:sp>
    </p:spTree>
    <p:extLst>
      <p:ext uri="{BB962C8B-B14F-4D97-AF65-F5344CB8AC3E}">
        <p14:creationId xmlns:p14="http://schemas.microsoft.com/office/powerpoint/2010/main" val="3594607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8C764-5AD6-48E6-8F87-1CCD06D88B05}" type="slidenum">
              <a:rPr lang="es-ES" altLang="es-AR"/>
              <a:pPr/>
              <a:t>18</a:t>
            </a:fld>
            <a:endParaRPr lang="es-ES" altLang="es-A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s-ES_tradnl" altLang="es-AR"/>
          </a:p>
        </p:txBody>
      </p:sp>
    </p:spTree>
    <p:extLst>
      <p:ext uri="{BB962C8B-B14F-4D97-AF65-F5344CB8AC3E}">
        <p14:creationId xmlns:p14="http://schemas.microsoft.com/office/powerpoint/2010/main" val="99548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FE6D7-6709-4498-A345-1A202727C366}" type="slidenum">
              <a:rPr lang="es-ES_tradnl" altLang="es-AR"/>
              <a:pPr/>
              <a:t>21</a:t>
            </a:fld>
            <a:endParaRPr lang="es-ES_tradnl" altLang="es-AR"/>
          </a:p>
        </p:txBody>
      </p:sp>
      <p:sp>
        <p:nvSpPr>
          <p:cNvPr id="63490" name="Rectangle 2"/>
          <p:cNvSpPr>
            <a:spLocks noGrp="1" noRot="1" noChangeAspect="1" noChangeArrowheads="1"/>
          </p:cNvSpPr>
          <p:nvPr>
            <p:ph type="sldImg"/>
          </p:nvPr>
        </p:nvSpPr>
        <p:spPr bwMode="auto">
          <a:xfrm>
            <a:off x="947738" y="736600"/>
            <a:ext cx="4913312" cy="3684588"/>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08050" y="4667250"/>
            <a:ext cx="4992688" cy="4419600"/>
          </a:xfrm>
          <a:prstGeom prst="rect">
            <a:avLst/>
          </a:prstGeom>
          <a:solidFill>
            <a:srgbClr val="FFFFFF"/>
          </a:solidFill>
          <a:ln>
            <a:solidFill>
              <a:srgbClr val="000000"/>
            </a:solidFill>
            <a:miter lim="800000"/>
            <a:headEnd/>
            <a:tailEnd/>
          </a:ln>
        </p:spPr>
        <p:txBody>
          <a:bodyPr/>
          <a:lstStyle/>
          <a:p>
            <a:endParaRPr lang="es-ES_tradnl" altLang="es-AR"/>
          </a:p>
        </p:txBody>
      </p:sp>
    </p:spTree>
    <p:extLst>
      <p:ext uri="{BB962C8B-B14F-4D97-AF65-F5344CB8AC3E}">
        <p14:creationId xmlns:p14="http://schemas.microsoft.com/office/powerpoint/2010/main" val="304937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6D7BDF-767E-408A-AE97-81CE6B8F1C8F}" type="slidenum">
              <a:rPr lang="es-ES" altLang="es-AR">
                <a:latin typeface="Calibri" panose="020F0502020204030204" pitchFamily="34" charset="0"/>
              </a:rPr>
              <a:pPr eaLnBrk="1" hangingPunct="1"/>
              <a:t>24</a:t>
            </a:fld>
            <a:endParaRPr lang="es-ES" altLang="es-AR">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302068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DF707-8F9D-4C82-ABE4-C41DA18F76AD}" type="slidenum">
              <a:rPr lang="es-ES" altLang="es-AR"/>
              <a:pPr/>
              <a:t>26</a:t>
            </a:fld>
            <a:endParaRPr lang="es-ES" altLang="es-A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s-ES_tradnl" altLang="es-AR"/>
          </a:p>
        </p:txBody>
      </p:sp>
    </p:spTree>
    <p:extLst>
      <p:ext uri="{BB962C8B-B14F-4D97-AF65-F5344CB8AC3E}">
        <p14:creationId xmlns:p14="http://schemas.microsoft.com/office/powerpoint/2010/main" val="179142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EE9BC-28FC-4815-8F76-22C1E3544A66}" type="slidenum">
              <a:rPr lang="es-ES" altLang="es-AR"/>
              <a:pPr/>
              <a:t>27</a:t>
            </a:fld>
            <a:endParaRPr lang="es-ES" altLang="es-A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endParaRPr lang="es-ES_tradnl" altLang="es-AR"/>
          </a:p>
        </p:txBody>
      </p:sp>
    </p:spTree>
    <p:extLst>
      <p:ext uri="{BB962C8B-B14F-4D97-AF65-F5344CB8AC3E}">
        <p14:creationId xmlns:p14="http://schemas.microsoft.com/office/powerpoint/2010/main" val="354054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u="sng">
                <a:solidFill>
                  <a:schemeClr val="tx1"/>
                </a:solidFill>
                <a:latin typeface="Times New Roman" panose="02020603050405020304" pitchFamily="18" charset="0"/>
              </a:defRPr>
            </a:lvl1pPr>
            <a:lvl2pPr marL="742950" indent="-28575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pPr eaLnBrk="1" hangingPunct="1"/>
            <a:fld id="{042F2A3A-76A7-400E-98DB-53092BB38179}" type="slidenum">
              <a:rPr lang="es-ES" altLang="es-AR" sz="1200" u="none"/>
              <a:pPr eaLnBrk="1" hangingPunct="1"/>
              <a:t>29</a:t>
            </a:fld>
            <a:endParaRPr lang="es-ES" altLang="es-AR" sz="1200" u="none"/>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p>
        </p:txBody>
      </p:sp>
    </p:spTree>
    <p:extLst>
      <p:ext uri="{BB962C8B-B14F-4D97-AF65-F5344CB8AC3E}">
        <p14:creationId xmlns:p14="http://schemas.microsoft.com/office/powerpoint/2010/main" val="190976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4A6C40-8ABE-4590-933C-64D6A644B10F}" type="slidenum">
              <a:rPr lang="es-ES" altLang="es-AR">
                <a:latin typeface="Calibri" panose="020F0502020204030204" pitchFamily="34" charset="0"/>
              </a:rPr>
              <a:pPr eaLnBrk="1" hangingPunct="1"/>
              <a:t>30</a:t>
            </a:fld>
            <a:endParaRPr lang="es-ES" altLang="es-AR">
              <a:latin typeface="Calibri" panose="020F0502020204030204"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394296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F38816-C822-4E04-8CA1-0A6D4DD10CCB}" type="slidenum">
              <a:rPr lang="es-ES" altLang="es-AR">
                <a:latin typeface="Calibri" panose="020F0502020204030204" pitchFamily="34" charset="0"/>
              </a:rPr>
              <a:pPr eaLnBrk="1" hangingPunct="1"/>
              <a:t>31</a:t>
            </a:fld>
            <a:endParaRPr lang="es-ES" altLang="es-AR">
              <a:latin typeface="Calibri" panose="020F050202020403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2700146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CC26CD-24F9-4BA6-93CF-572A8FA5A9C2}" type="slidenum">
              <a:rPr lang="es-ES" altLang="es-AR">
                <a:latin typeface="Calibri" panose="020F0502020204030204" pitchFamily="34" charset="0"/>
              </a:rPr>
              <a:pPr eaLnBrk="1" hangingPunct="1"/>
              <a:t>32</a:t>
            </a:fld>
            <a:endParaRPr lang="es-ES" altLang="es-AR">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927529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C84F53-A7BB-44B6-9726-B8B606E3AB11}" type="slidenum">
              <a:rPr lang="es-ES_tradnl" altLang="es-AR" smtClean="0"/>
              <a:pPr>
                <a:spcBef>
                  <a:spcPct val="0"/>
                </a:spcBef>
              </a:pPr>
              <a:t>33</a:t>
            </a:fld>
            <a:endParaRPr lang="es-ES_tradnl" altLang="es-A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p>
        </p:txBody>
      </p:sp>
    </p:spTree>
    <p:extLst>
      <p:ext uri="{BB962C8B-B14F-4D97-AF65-F5344CB8AC3E}">
        <p14:creationId xmlns:p14="http://schemas.microsoft.com/office/powerpoint/2010/main" val="2633791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dirty="0" err="1"/>
              <a:t>Here</a:t>
            </a:r>
            <a:r>
              <a:rPr lang="es-AR" dirty="0"/>
              <a:t> </a:t>
            </a:r>
            <a:r>
              <a:rPr lang="es-AR" dirty="0" err="1"/>
              <a:t>you</a:t>
            </a:r>
            <a:r>
              <a:rPr lang="es-AR" baseline="0" dirty="0"/>
              <a:t> </a:t>
            </a:r>
            <a:r>
              <a:rPr lang="es-AR" baseline="0" dirty="0" err="1"/>
              <a:t>have</a:t>
            </a:r>
            <a:r>
              <a:rPr lang="es-AR" baseline="0" dirty="0"/>
              <a:t> a pie chart  </a:t>
            </a:r>
            <a:r>
              <a:rPr lang="es-AR" baseline="0" dirty="0" err="1"/>
              <a:t>regarding</a:t>
            </a:r>
            <a:r>
              <a:rPr lang="es-AR" baseline="0" dirty="0"/>
              <a:t> </a:t>
            </a:r>
            <a:r>
              <a:rPr lang="es-AR" baseline="0" dirty="0" err="1"/>
              <a:t>fresh</a:t>
            </a:r>
            <a:r>
              <a:rPr lang="es-AR" baseline="0" dirty="0"/>
              <a:t> LEMON  Business of </a:t>
            </a:r>
            <a:r>
              <a:rPr lang="es-AR" baseline="0" dirty="0" err="1"/>
              <a:t>Argetnina</a:t>
            </a:r>
            <a:r>
              <a:rPr lang="es-AR" baseline="0" dirty="0"/>
              <a:t>.</a:t>
            </a:r>
          </a:p>
          <a:p>
            <a:r>
              <a:rPr lang="es-AR" baseline="0" dirty="0" err="1"/>
              <a:t>We</a:t>
            </a:r>
            <a:r>
              <a:rPr lang="es-AR" baseline="0" dirty="0"/>
              <a:t> are </a:t>
            </a:r>
            <a:r>
              <a:rPr lang="es-AR" baseline="0" dirty="0" err="1"/>
              <a:t>talking</a:t>
            </a:r>
            <a:r>
              <a:rPr lang="es-AR" baseline="0" dirty="0"/>
              <a:t> </a:t>
            </a:r>
            <a:r>
              <a:rPr lang="es-AR" baseline="0" dirty="0" err="1"/>
              <a:t>about</a:t>
            </a:r>
            <a:r>
              <a:rPr lang="es-AR" baseline="0" dirty="0"/>
              <a:t> 111.000 ton of </a:t>
            </a:r>
            <a:r>
              <a:rPr lang="es-AR" baseline="0" dirty="0" err="1"/>
              <a:t>lemon</a:t>
            </a:r>
            <a:r>
              <a:rPr lang="es-AR" baseline="0" dirty="0"/>
              <a:t> and </a:t>
            </a:r>
            <a:r>
              <a:rPr lang="es-AR" baseline="0" dirty="0" err="1"/>
              <a:t>one</a:t>
            </a:r>
            <a:r>
              <a:rPr lang="es-AR" baseline="0" dirty="0"/>
              <a:t> </a:t>
            </a:r>
            <a:r>
              <a:rPr lang="es-AR" baseline="0" dirty="0" err="1"/>
              <a:t>hundred</a:t>
            </a:r>
            <a:r>
              <a:rPr lang="es-AR" baseline="0" dirty="0"/>
              <a:t> and </a:t>
            </a:r>
            <a:r>
              <a:rPr lang="es-AR" baseline="0" dirty="0" err="1"/>
              <a:t>fifthy</a:t>
            </a:r>
            <a:r>
              <a:rPr lang="es-AR" baseline="0" dirty="0"/>
              <a:t> </a:t>
            </a:r>
            <a:r>
              <a:rPr lang="es-AR" baseline="0" dirty="0" err="1"/>
              <a:t>Customers</a:t>
            </a:r>
            <a:r>
              <a:rPr lang="es-AR" baseline="0" dirty="0"/>
              <a:t>. </a:t>
            </a:r>
          </a:p>
          <a:p>
            <a:r>
              <a:rPr lang="es-AR" baseline="0" dirty="0"/>
              <a:t>I </a:t>
            </a:r>
            <a:r>
              <a:rPr lang="es-AR" baseline="0" dirty="0" err="1"/>
              <a:t>want</a:t>
            </a:r>
            <a:r>
              <a:rPr lang="es-AR" baseline="0" dirty="0"/>
              <a:t> to </a:t>
            </a:r>
            <a:r>
              <a:rPr lang="es-AR" baseline="0" dirty="0" err="1"/>
              <a:t>remark</a:t>
            </a:r>
            <a:r>
              <a:rPr lang="es-AR" baseline="0" dirty="0"/>
              <a:t>  </a:t>
            </a:r>
            <a:r>
              <a:rPr lang="es-AR" baseline="0" dirty="0" err="1"/>
              <a:t>that</a:t>
            </a:r>
            <a:r>
              <a:rPr lang="es-AR" baseline="0" dirty="0"/>
              <a:t> </a:t>
            </a:r>
            <a:r>
              <a:rPr lang="es-AR" baseline="0" dirty="0" err="1"/>
              <a:t>our</a:t>
            </a:r>
            <a:r>
              <a:rPr lang="es-AR" baseline="0" dirty="0"/>
              <a:t> </a:t>
            </a:r>
            <a:r>
              <a:rPr lang="es-AR" baseline="0" dirty="0" err="1"/>
              <a:t>main</a:t>
            </a:r>
            <a:r>
              <a:rPr lang="es-AR" baseline="0" dirty="0"/>
              <a:t> </a:t>
            </a:r>
            <a:r>
              <a:rPr lang="es-AR" baseline="0" dirty="0" err="1"/>
              <a:t>oversea</a:t>
            </a:r>
            <a:r>
              <a:rPr lang="es-AR" baseline="0" dirty="0"/>
              <a:t> market </a:t>
            </a:r>
            <a:r>
              <a:rPr lang="es-AR" baseline="0" dirty="0" err="1"/>
              <a:t>is</a:t>
            </a:r>
            <a:r>
              <a:rPr lang="es-AR" baseline="0" dirty="0"/>
              <a:t> South </a:t>
            </a:r>
            <a:r>
              <a:rPr lang="es-AR" baseline="0" dirty="0" err="1"/>
              <a:t>Europe</a:t>
            </a:r>
            <a:r>
              <a:rPr lang="es-AR" baseline="0" dirty="0"/>
              <a:t> </a:t>
            </a:r>
            <a:r>
              <a:rPr lang="es-AR" baseline="0" dirty="0" err="1"/>
              <a:t>with</a:t>
            </a:r>
            <a:r>
              <a:rPr lang="es-AR" baseline="0" dirty="0"/>
              <a:t> more </a:t>
            </a:r>
            <a:r>
              <a:rPr lang="es-AR" baseline="0" dirty="0" err="1"/>
              <a:t>than</a:t>
            </a:r>
            <a:r>
              <a:rPr lang="es-AR" baseline="0" dirty="0"/>
              <a:t> </a:t>
            </a:r>
            <a:r>
              <a:rPr lang="es-AR" baseline="0" dirty="0" err="1"/>
              <a:t>fifthty</a:t>
            </a:r>
            <a:r>
              <a:rPr lang="es-AR" baseline="0" dirty="0"/>
              <a:t> </a:t>
            </a:r>
            <a:r>
              <a:rPr lang="es-AR" baseline="0" dirty="0" err="1"/>
              <a:t>percent</a:t>
            </a:r>
            <a:r>
              <a:rPr lang="es-AR" baseline="0" dirty="0"/>
              <a:t> of </a:t>
            </a:r>
            <a:r>
              <a:rPr lang="es-AR" baseline="0" dirty="0" err="1"/>
              <a:t>the</a:t>
            </a:r>
            <a:r>
              <a:rPr lang="es-AR" baseline="0" dirty="0"/>
              <a:t> </a:t>
            </a:r>
            <a:r>
              <a:rPr lang="es-AR" baseline="0" dirty="0" err="1"/>
              <a:t>production</a:t>
            </a:r>
            <a:r>
              <a:rPr lang="es-AR" baseline="0" dirty="0"/>
              <a:t>, </a:t>
            </a:r>
            <a:r>
              <a:rPr lang="es-AR" baseline="0" dirty="0" err="1"/>
              <a:t>following</a:t>
            </a:r>
            <a:r>
              <a:rPr lang="es-AR" baseline="0" dirty="0"/>
              <a:t> by Rusia and North </a:t>
            </a:r>
            <a:r>
              <a:rPr lang="es-AR" baseline="0" dirty="0" err="1"/>
              <a:t>Europe</a:t>
            </a:r>
            <a:r>
              <a:rPr lang="es-AR" baseline="0" dirty="0"/>
              <a:t>. </a:t>
            </a:r>
            <a:endParaRPr lang="es-AR" dirty="0"/>
          </a:p>
        </p:txBody>
      </p:sp>
      <p:sp>
        <p:nvSpPr>
          <p:cNvPr id="4" name="Marcador de número de diapositiva 3"/>
          <p:cNvSpPr>
            <a:spLocks noGrp="1"/>
          </p:cNvSpPr>
          <p:nvPr>
            <p:ph type="sldNum" sz="quarter" idx="10"/>
          </p:nvPr>
        </p:nvSpPr>
        <p:spPr/>
        <p:txBody>
          <a:bodyPr/>
          <a:lstStyle/>
          <a:p>
            <a:fld id="{176E0D50-9AD1-4BA3-A5A5-D9D81095F5A4}" type="slidenum">
              <a:rPr lang="es-AR" smtClean="0"/>
              <a:t>6</a:t>
            </a:fld>
            <a:endParaRPr lang="es-AR"/>
          </a:p>
        </p:txBody>
      </p:sp>
    </p:spTree>
    <p:extLst>
      <p:ext uri="{BB962C8B-B14F-4D97-AF65-F5344CB8AC3E}">
        <p14:creationId xmlns:p14="http://schemas.microsoft.com/office/powerpoint/2010/main" val="3818589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4FAAE8-DD71-46F8-86C9-76A05650D994}" type="slidenum">
              <a:rPr lang="es-ES_tradnl" altLang="es-AR" smtClean="0"/>
              <a:pPr>
                <a:spcBef>
                  <a:spcPct val="0"/>
                </a:spcBef>
              </a:pPr>
              <a:t>34</a:t>
            </a:fld>
            <a:endParaRPr lang="es-ES_tradnl" altLang="es-A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p>
        </p:txBody>
      </p:sp>
    </p:spTree>
    <p:extLst>
      <p:ext uri="{BB962C8B-B14F-4D97-AF65-F5344CB8AC3E}">
        <p14:creationId xmlns:p14="http://schemas.microsoft.com/office/powerpoint/2010/main" val="2200713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01440F-AA2C-4F5D-889E-CE1C342A93A9}" type="slidenum">
              <a:rPr lang="es-ES" altLang="es-AR">
                <a:latin typeface="Calibri" panose="020F0502020204030204" pitchFamily="34" charset="0"/>
              </a:rPr>
              <a:pPr eaLnBrk="1" hangingPunct="1"/>
              <a:t>36</a:t>
            </a:fld>
            <a:endParaRPr lang="es-ES" altLang="es-AR">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361332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3AAD93-EF0E-4E96-9E48-F16C5A7B509B}" type="slidenum">
              <a:rPr lang="es-ES" altLang="es-AR">
                <a:latin typeface="Calibri" panose="020F0502020204030204" pitchFamily="34" charset="0"/>
              </a:rPr>
              <a:pPr eaLnBrk="1" hangingPunct="1"/>
              <a:t>37</a:t>
            </a:fld>
            <a:endParaRPr lang="es-ES" altLang="es-AR">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299807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B51427-2938-4016-AB56-5E06CF3412CF}" type="slidenum">
              <a:rPr lang="es-ES" altLang="es-AR">
                <a:latin typeface="Calibri" panose="020F0502020204030204" pitchFamily="34" charset="0"/>
              </a:rPr>
              <a:pPr eaLnBrk="1" hangingPunct="1"/>
              <a:t>38</a:t>
            </a:fld>
            <a:endParaRPr lang="es-ES" altLang="es-AR">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3564894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BA43D9-8E48-45DF-AF97-2113CAAB8EA7}" type="slidenum">
              <a:rPr lang="es-ES" altLang="es-AR">
                <a:latin typeface="Calibri" panose="020F0502020204030204" pitchFamily="34" charset="0"/>
              </a:rPr>
              <a:pPr eaLnBrk="1" hangingPunct="1"/>
              <a:t>40</a:t>
            </a:fld>
            <a:endParaRPr lang="es-ES" altLang="es-AR">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3322293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AR" altLang="es-AR"/>
          </a:p>
        </p:txBody>
      </p:sp>
      <p:sp>
        <p:nvSpPr>
          <p:cNvPr id="1843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6917CFBB-A77F-41A9-94F2-C8447601ABD2}" type="slidenum">
              <a:rPr lang="es-AR" altLang="es-AR" smtClean="0"/>
              <a:pPr/>
              <a:t>45</a:t>
            </a:fld>
            <a:endParaRPr lang="es-AR" altLang="es-AR"/>
          </a:p>
        </p:txBody>
      </p:sp>
    </p:spTree>
    <p:extLst>
      <p:ext uri="{BB962C8B-B14F-4D97-AF65-F5344CB8AC3E}">
        <p14:creationId xmlns:p14="http://schemas.microsoft.com/office/powerpoint/2010/main" val="3248504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23633D-DD1E-46CF-9AC3-282680FFFD73}" type="slidenum">
              <a:rPr lang="es-ES" altLang="es-AR">
                <a:latin typeface="Calibri" panose="020F0502020204030204" pitchFamily="34" charset="0"/>
              </a:rPr>
              <a:pPr eaLnBrk="1" hangingPunct="1"/>
              <a:t>50</a:t>
            </a:fld>
            <a:endParaRPr lang="es-ES" altLang="es-AR">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356668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3F5CAA-B03F-4DE1-AEF5-294010EF3B89}" type="slidenum">
              <a:rPr lang="es-ES" altLang="es-AR">
                <a:latin typeface="Calibri" panose="020F0502020204030204" pitchFamily="34" charset="0"/>
              </a:rPr>
              <a:pPr eaLnBrk="1" hangingPunct="1"/>
              <a:t>52</a:t>
            </a:fld>
            <a:endParaRPr lang="es-ES" altLang="es-AR">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AR"/>
          </a:p>
        </p:txBody>
      </p:sp>
    </p:spTree>
    <p:extLst>
      <p:ext uri="{BB962C8B-B14F-4D97-AF65-F5344CB8AC3E}">
        <p14:creationId xmlns:p14="http://schemas.microsoft.com/office/powerpoint/2010/main" val="625779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30C5C2-690A-45BA-ACBC-DABCF76867A9}" type="slidenum">
              <a:rPr lang="es-ES" altLang="es-AR"/>
              <a:pPr>
                <a:spcBef>
                  <a:spcPct val="0"/>
                </a:spcBef>
              </a:pPr>
              <a:t>54</a:t>
            </a:fld>
            <a:endParaRPr lang="es-ES" altLang="es-AR"/>
          </a:p>
        </p:txBody>
      </p:sp>
      <p:sp>
        <p:nvSpPr>
          <p:cNvPr id="8195" name="Rectangle 2"/>
          <p:cNvSpPr>
            <a:spLocks noGrp="1" noRot="1" noChangeAspect="1" noChangeArrowheads="1" noTextEdit="1"/>
          </p:cNvSpPr>
          <p:nvPr>
            <p:ph type="sldImg"/>
          </p:nvPr>
        </p:nvSpPr>
        <p:spPr>
          <a:xfrm>
            <a:off x="1143000" y="711200"/>
            <a:ext cx="4572000" cy="3429000"/>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latin typeface="Arial" panose="020B0604020202020204" pitchFamily="34" charset="0"/>
            </a:endParaRPr>
          </a:p>
        </p:txBody>
      </p:sp>
    </p:spTree>
    <p:extLst>
      <p:ext uri="{BB962C8B-B14F-4D97-AF65-F5344CB8AC3E}">
        <p14:creationId xmlns:p14="http://schemas.microsoft.com/office/powerpoint/2010/main" val="212449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0F2896-931F-4B43-BE6F-4B0173755EC1}" type="slidenum">
              <a:rPr lang="es-ES" altLang="es-AR"/>
              <a:pPr>
                <a:spcBef>
                  <a:spcPct val="0"/>
                </a:spcBef>
              </a:pPr>
              <a:t>55</a:t>
            </a:fld>
            <a:endParaRPr lang="es-ES" altLang="es-A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latin typeface="Arial" panose="020B0604020202020204" pitchFamily="34" charset="0"/>
            </a:endParaRPr>
          </a:p>
        </p:txBody>
      </p:sp>
    </p:spTree>
    <p:extLst>
      <p:ext uri="{BB962C8B-B14F-4D97-AF65-F5344CB8AC3E}">
        <p14:creationId xmlns:p14="http://schemas.microsoft.com/office/powerpoint/2010/main" val="379220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Around four</a:t>
            </a:r>
            <a:r>
              <a:rPr lang="en-US" baseline="0" noProof="0" dirty="0"/>
              <a:t>  thousand </a:t>
            </a:r>
            <a:r>
              <a:rPr lang="en-US" noProof="0" dirty="0"/>
              <a:t> million Tons of processing fruit is produced</a:t>
            </a:r>
            <a:r>
              <a:rPr lang="en-US" baseline="0" noProof="0" dirty="0"/>
              <a:t> in Argentina which means in Tucuman. </a:t>
            </a:r>
          </a:p>
          <a:p>
            <a:r>
              <a:rPr lang="en-US" baseline="0" noProof="0" dirty="0"/>
              <a:t>There are four main processing products: juice, essential oil, peel and pulp. The biggest percentage is peel, the second Juice and the two other are very far from the other two.   Even though the essential oil is the most reliable.</a:t>
            </a:r>
          </a:p>
          <a:p>
            <a:endParaRPr lang="en-US" baseline="0" noProof="0" dirty="0"/>
          </a:p>
          <a:p>
            <a:r>
              <a:rPr lang="en-US" baseline="0" noProof="0" dirty="0"/>
              <a:t>As I  mentioned before, the 95% of all of them is for export.</a:t>
            </a:r>
          </a:p>
          <a:p>
            <a:r>
              <a:rPr lang="en-US" baseline="0" noProof="0" dirty="0"/>
              <a:t>Here you have a table with the destination  countries and percentage of each product. </a:t>
            </a:r>
          </a:p>
          <a:p>
            <a:r>
              <a:rPr lang="en-US" baseline="0" noProof="0" dirty="0"/>
              <a:t>As you can see   North Europe and USA receive more than  the 70% of the processed products. </a:t>
            </a:r>
            <a:endParaRPr lang="en-US" noProof="0" dirty="0"/>
          </a:p>
        </p:txBody>
      </p:sp>
      <p:sp>
        <p:nvSpPr>
          <p:cNvPr id="4" name="Marcador de número de diapositiva 3"/>
          <p:cNvSpPr>
            <a:spLocks noGrp="1"/>
          </p:cNvSpPr>
          <p:nvPr>
            <p:ph type="sldNum" sz="quarter" idx="10"/>
          </p:nvPr>
        </p:nvSpPr>
        <p:spPr/>
        <p:txBody>
          <a:bodyPr/>
          <a:lstStyle/>
          <a:p>
            <a:fld id="{176E0D50-9AD1-4BA3-A5A5-D9D81095F5A4}" type="slidenum">
              <a:rPr lang="es-AR" smtClean="0"/>
              <a:t>7</a:t>
            </a:fld>
            <a:endParaRPr lang="es-AR"/>
          </a:p>
        </p:txBody>
      </p:sp>
    </p:spTree>
    <p:extLst>
      <p:ext uri="{BB962C8B-B14F-4D97-AF65-F5344CB8AC3E}">
        <p14:creationId xmlns:p14="http://schemas.microsoft.com/office/powerpoint/2010/main" val="2209653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AE1105-0DE8-4964-8ED8-50B7F327C65B}" type="slidenum">
              <a:rPr lang="es-ES" altLang="es-AR">
                <a:latin typeface="Calibri" panose="020F0502020204030204" pitchFamily="34" charset="0"/>
              </a:rPr>
              <a:pPr eaLnBrk="1" hangingPunct="1"/>
              <a:t>56</a:t>
            </a:fld>
            <a:endParaRPr lang="es-ES" altLang="es-AR">
              <a:latin typeface="Calibri" panose="020F050202020403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873298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62D574-3F78-421A-B0A8-6CB1A4FE6330}" type="slidenum">
              <a:rPr lang="es-ES" altLang="es-AR">
                <a:latin typeface="Calibri" panose="020F0502020204030204" pitchFamily="34" charset="0"/>
              </a:rPr>
              <a:pPr eaLnBrk="1" hangingPunct="1"/>
              <a:t>61</a:t>
            </a:fld>
            <a:endParaRPr lang="es-ES" altLang="es-AR">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1615017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A7A871-1607-464C-A42B-836127A1DB16}" type="slidenum">
              <a:rPr lang="es-ES" altLang="es-AR">
                <a:latin typeface="Calibri" panose="020F0502020204030204" pitchFamily="34" charset="0"/>
              </a:rPr>
              <a:pPr eaLnBrk="1" hangingPunct="1"/>
              <a:t>66</a:t>
            </a:fld>
            <a:endParaRPr lang="es-ES" altLang="es-AR">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AR"/>
          </a:p>
        </p:txBody>
      </p:sp>
    </p:spTree>
    <p:extLst>
      <p:ext uri="{BB962C8B-B14F-4D97-AF65-F5344CB8AC3E}">
        <p14:creationId xmlns:p14="http://schemas.microsoft.com/office/powerpoint/2010/main" val="4044138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605ADD58-ED50-4D60-AB14-768BF0EA9D5A}" type="slidenum">
              <a:rPr lang="es-AR" smtClean="0"/>
              <a:t>67</a:t>
            </a:fld>
            <a:endParaRPr lang="es-AR"/>
          </a:p>
        </p:txBody>
      </p:sp>
    </p:spTree>
    <p:extLst>
      <p:ext uri="{BB962C8B-B14F-4D97-AF65-F5344CB8AC3E}">
        <p14:creationId xmlns:p14="http://schemas.microsoft.com/office/powerpoint/2010/main" val="50727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a:t>Last year this Company buys 21 % of the total citrus production of</a:t>
            </a:r>
            <a:r>
              <a:rPr lang="en-US" baseline="0" noProof="0" dirty="0"/>
              <a:t> Argentina.</a:t>
            </a:r>
          </a:p>
          <a:p>
            <a:r>
              <a:rPr lang="en-US" baseline="0" noProof="0" dirty="0"/>
              <a:t> During 2015,  Coca Cola invests  44.000.000 U$S  (forty four million dollars in Argentina. This is around 20% of the total essential oil and juice of Coca Cola.  </a:t>
            </a:r>
          </a:p>
        </p:txBody>
      </p:sp>
      <p:sp>
        <p:nvSpPr>
          <p:cNvPr id="4" name="Marcador de número de diapositiva 3"/>
          <p:cNvSpPr>
            <a:spLocks noGrp="1"/>
          </p:cNvSpPr>
          <p:nvPr>
            <p:ph type="sldNum" sz="quarter" idx="10"/>
          </p:nvPr>
        </p:nvSpPr>
        <p:spPr/>
        <p:txBody>
          <a:bodyPr/>
          <a:lstStyle/>
          <a:p>
            <a:fld id="{176E0D50-9AD1-4BA3-A5A5-D9D81095F5A4}" type="slidenum">
              <a:rPr lang="es-AR" smtClean="0"/>
              <a:t>8</a:t>
            </a:fld>
            <a:endParaRPr lang="es-AR"/>
          </a:p>
        </p:txBody>
      </p:sp>
    </p:spTree>
    <p:extLst>
      <p:ext uri="{BB962C8B-B14F-4D97-AF65-F5344CB8AC3E}">
        <p14:creationId xmlns:p14="http://schemas.microsoft.com/office/powerpoint/2010/main" val="1963874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cap="none" baseline="0" dirty="0">
                <a:solidFill>
                  <a:schemeClr val="tx1"/>
                </a:solidFill>
                <a:effectLst/>
                <a:latin typeface="+mn-lt"/>
                <a:ea typeface="+mn-ea"/>
                <a:cs typeface="+mn-cs"/>
              </a:rPr>
              <a:t>There are around one hundred and thirty thousand  (130.000) hectares with citrus in my country and almost  the third part is lemon. </a:t>
            </a:r>
            <a:r>
              <a:rPr lang="es-ES_tradnl" sz="1200" kern="1200" cap="none" baseline="0" dirty="0">
                <a:solidFill>
                  <a:schemeClr val="tx1"/>
                </a:solidFill>
                <a:effectLst/>
                <a:latin typeface="+mn-lt"/>
                <a:ea typeface="+mn-ea"/>
                <a:cs typeface="+mn-cs"/>
              </a:rPr>
              <a:t>(49.000 ha) (</a:t>
            </a:r>
            <a:r>
              <a:rPr lang="es-ES_tradnl" sz="1200" kern="1200" cap="none" baseline="0" dirty="0" err="1">
                <a:solidFill>
                  <a:schemeClr val="tx1"/>
                </a:solidFill>
                <a:effectLst/>
                <a:latin typeface="+mn-lt"/>
                <a:ea typeface="+mn-ea"/>
                <a:cs typeface="+mn-cs"/>
              </a:rPr>
              <a:t>forty</a:t>
            </a:r>
            <a:r>
              <a:rPr lang="es-ES_tradnl" sz="1200" kern="1200" cap="none" baseline="0" dirty="0">
                <a:solidFill>
                  <a:schemeClr val="tx1"/>
                </a:solidFill>
                <a:effectLst/>
                <a:latin typeface="+mn-lt"/>
                <a:ea typeface="+mn-ea"/>
                <a:cs typeface="+mn-cs"/>
              </a:rPr>
              <a:t> </a:t>
            </a:r>
            <a:r>
              <a:rPr lang="es-ES_tradnl" sz="1200" kern="1200" cap="none" baseline="0" dirty="0" err="1">
                <a:solidFill>
                  <a:schemeClr val="tx1"/>
                </a:solidFill>
                <a:effectLst/>
                <a:latin typeface="+mn-lt"/>
                <a:ea typeface="+mn-ea"/>
                <a:cs typeface="+mn-cs"/>
              </a:rPr>
              <a:t>nine</a:t>
            </a:r>
            <a:r>
              <a:rPr lang="es-ES_tradnl" sz="1200" kern="1200" cap="none" baseline="0" dirty="0">
                <a:solidFill>
                  <a:schemeClr val="tx1"/>
                </a:solidFill>
                <a:effectLst/>
                <a:latin typeface="+mn-lt"/>
                <a:ea typeface="+mn-ea"/>
                <a:cs typeface="+mn-cs"/>
              </a:rPr>
              <a:t> </a:t>
            </a:r>
            <a:r>
              <a:rPr lang="es-ES_tradnl" sz="1200" kern="1200" cap="none" baseline="0" dirty="0" err="1">
                <a:solidFill>
                  <a:schemeClr val="tx1"/>
                </a:solidFill>
                <a:effectLst/>
                <a:latin typeface="+mn-lt"/>
                <a:ea typeface="+mn-ea"/>
                <a:cs typeface="+mn-cs"/>
              </a:rPr>
              <a:t>thousands</a:t>
            </a:r>
            <a:r>
              <a:rPr lang="es-ES_tradnl" sz="1200" kern="1200" cap="none" baseline="0" dirty="0">
                <a:solidFill>
                  <a:schemeClr val="tx1"/>
                </a:solidFill>
                <a:effectLst/>
                <a:latin typeface="+mn-lt"/>
                <a:ea typeface="+mn-ea"/>
                <a:cs typeface="+mn-cs"/>
              </a:rPr>
              <a:t>)</a:t>
            </a:r>
            <a:endParaRPr lang="es-AR" sz="1200" kern="1200" cap="none" baseline="0" dirty="0">
              <a:solidFill>
                <a:schemeClr val="tx1"/>
              </a:solidFill>
              <a:effectLst/>
              <a:latin typeface="+mn-lt"/>
              <a:ea typeface="+mn-ea"/>
              <a:cs typeface="+mn-cs"/>
            </a:endParaRPr>
          </a:p>
          <a:p>
            <a:r>
              <a:rPr lang="es-ES_tradnl" altLang="es-AR" dirty="0" err="1">
                <a:latin typeface="Arial" panose="020B0604020202020204" pitchFamily="34" charset="0"/>
              </a:rPr>
              <a:t>This</a:t>
            </a:r>
            <a:r>
              <a:rPr lang="es-ES_tradnl" altLang="es-AR" dirty="0">
                <a:latin typeface="Arial" panose="020B0604020202020204" pitchFamily="34" charset="0"/>
              </a:rPr>
              <a:t> chart shows </a:t>
            </a:r>
            <a:r>
              <a:rPr lang="es-ES_tradnl" altLang="es-AR" dirty="0" err="1">
                <a:latin typeface="Arial" panose="020B0604020202020204" pitchFamily="34" charset="0"/>
              </a:rPr>
              <a:t>how</a:t>
            </a:r>
            <a:r>
              <a:rPr lang="es-ES_tradnl" altLang="es-AR" dirty="0">
                <a:latin typeface="Arial" panose="020B0604020202020204" pitchFamily="34" charset="0"/>
              </a:rPr>
              <a:t> Tucuman </a:t>
            </a:r>
            <a:r>
              <a:rPr lang="es-ES_tradnl" altLang="es-AR" dirty="0" err="1">
                <a:latin typeface="Arial" panose="020B0604020202020204" pitchFamily="34" charset="0"/>
              </a:rPr>
              <a:t>is</a:t>
            </a:r>
            <a:r>
              <a:rPr lang="es-ES_tradnl" altLang="es-AR" dirty="0">
                <a:latin typeface="Arial" panose="020B0604020202020204" pitchFamily="34" charset="0"/>
              </a:rPr>
              <a:t> </a:t>
            </a:r>
            <a:r>
              <a:rPr lang="es-ES_tradnl" altLang="es-AR" dirty="0" err="1">
                <a:latin typeface="Arial" panose="020B0604020202020204" pitchFamily="34" charset="0"/>
              </a:rPr>
              <a:t>the</a:t>
            </a:r>
            <a:r>
              <a:rPr lang="es-ES_tradnl" altLang="es-AR" dirty="0">
                <a:latin typeface="Arial" panose="020B0604020202020204" pitchFamily="34" charset="0"/>
              </a:rPr>
              <a:t> </a:t>
            </a:r>
            <a:r>
              <a:rPr lang="es-ES_tradnl" altLang="es-AR" dirty="0" err="1">
                <a:latin typeface="Arial" panose="020B0604020202020204" pitchFamily="34" charset="0"/>
              </a:rPr>
              <a:t>number</a:t>
            </a:r>
            <a:r>
              <a:rPr lang="es-ES_tradnl" altLang="es-AR" dirty="0">
                <a:latin typeface="Arial" panose="020B0604020202020204" pitchFamily="34" charset="0"/>
              </a:rPr>
              <a:t> </a:t>
            </a:r>
            <a:r>
              <a:rPr lang="es-ES_tradnl" altLang="es-AR" dirty="0" err="1">
                <a:latin typeface="Arial" panose="020B0604020202020204" pitchFamily="34" charset="0"/>
              </a:rPr>
              <a:t>one</a:t>
            </a:r>
            <a:r>
              <a:rPr lang="es-ES_tradnl" altLang="es-AR" dirty="0">
                <a:latin typeface="Arial" panose="020B0604020202020204" pitchFamily="34" charset="0"/>
              </a:rPr>
              <a:t> </a:t>
            </a:r>
            <a:r>
              <a:rPr lang="es-ES_tradnl" altLang="es-AR" dirty="0" err="1">
                <a:latin typeface="Arial" panose="020B0604020202020204" pitchFamily="34" charset="0"/>
              </a:rPr>
              <a:t>lemon</a:t>
            </a:r>
            <a:r>
              <a:rPr lang="es-ES_tradnl" altLang="es-AR" dirty="0">
                <a:latin typeface="Arial" panose="020B0604020202020204" pitchFamily="34" charset="0"/>
              </a:rPr>
              <a:t> </a:t>
            </a:r>
            <a:r>
              <a:rPr lang="es-ES_tradnl" altLang="es-AR" dirty="0" err="1">
                <a:latin typeface="Arial" panose="020B0604020202020204" pitchFamily="34" charset="0"/>
              </a:rPr>
              <a:t>grower</a:t>
            </a:r>
            <a:r>
              <a:rPr lang="es-ES_tradnl" altLang="es-AR" dirty="0">
                <a:latin typeface="Arial" panose="020B0604020202020204" pitchFamily="34" charset="0"/>
              </a:rPr>
              <a:t> in </a:t>
            </a:r>
            <a:r>
              <a:rPr lang="es-ES_tradnl" altLang="es-AR" dirty="0" err="1">
                <a:latin typeface="Arial" panose="020B0604020202020204" pitchFamily="34" charset="0"/>
              </a:rPr>
              <a:t>the</a:t>
            </a:r>
            <a:r>
              <a:rPr lang="es-ES_tradnl" altLang="es-AR" dirty="0">
                <a:latin typeface="Arial" panose="020B0604020202020204" pitchFamily="34" charset="0"/>
              </a:rPr>
              <a:t> country, </a:t>
            </a:r>
            <a:r>
              <a:rPr lang="es-ES_tradnl" altLang="es-AR" dirty="0" err="1">
                <a:latin typeface="Arial" panose="020B0604020202020204" pitchFamily="34" charset="0"/>
              </a:rPr>
              <a:t>covers</a:t>
            </a:r>
            <a:r>
              <a:rPr lang="es-ES_tradnl" altLang="es-AR" dirty="0">
                <a:latin typeface="Arial" panose="020B0604020202020204" pitchFamily="34" charset="0"/>
              </a:rPr>
              <a:t> 78 % of </a:t>
            </a:r>
            <a:r>
              <a:rPr lang="es-ES_tradnl" altLang="es-AR" dirty="0" err="1">
                <a:latin typeface="Arial" panose="020B0604020202020204" pitchFamily="34" charset="0"/>
              </a:rPr>
              <a:t>the</a:t>
            </a:r>
            <a:r>
              <a:rPr lang="es-ES_tradnl" altLang="es-AR" dirty="0">
                <a:latin typeface="Arial" panose="020B0604020202020204" pitchFamily="34" charset="0"/>
              </a:rPr>
              <a:t> </a:t>
            </a:r>
            <a:r>
              <a:rPr lang="es-ES_tradnl" altLang="es-AR" dirty="0" err="1">
                <a:latin typeface="Arial" panose="020B0604020202020204" pitchFamily="34" charset="0"/>
              </a:rPr>
              <a:t>area</a:t>
            </a:r>
            <a:r>
              <a:rPr lang="es-ES_tradnl" altLang="es-AR" dirty="0">
                <a:latin typeface="Arial" panose="020B0604020202020204" pitchFamily="34" charset="0"/>
              </a:rPr>
              <a:t> and 88% of </a:t>
            </a:r>
            <a:r>
              <a:rPr lang="es-ES_tradnl" altLang="es-AR" dirty="0" err="1">
                <a:latin typeface="Arial" panose="020B0604020202020204" pitchFamily="34" charset="0"/>
              </a:rPr>
              <a:t>the</a:t>
            </a:r>
            <a:r>
              <a:rPr lang="es-ES_tradnl" altLang="es-AR" dirty="0">
                <a:latin typeface="Arial" panose="020B0604020202020204" pitchFamily="34" charset="0"/>
              </a:rPr>
              <a:t> </a:t>
            </a:r>
            <a:r>
              <a:rPr lang="es-ES_tradnl" altLang="es-AR" dirty="0" err="1">
                <a:latin typeface="Arial" panose="020B0604020202020204" pitchFamily="34" charset="0"/>
              </a:rPr>
              <a:t>production</a:t>
            </a:r>
            <a:r>
              <a:rPr lang="es-ES_tradnl" altLang="es-AR" dirty="0">
                <a:latin typeface="Arial" panose="020B0604020202020204" pitchFamily="34" charset="0"/>
              </a:rPr>
              <a:t>  and San Miguel </a:t>
            </a:r>
            <a:r>
              <a:rPr lang="es-ES_tradnl" altLang="es-AR" dirty="0" err="1">
                <a:latin typeface="Arial" panose="020B0604020202020204" pitchFamily="34" charset="0"/>
              </a:rPr>
              <a:t>company</a:t>
            </a:r>
            <a:r>
              <a:rPr lang="es-ES_tradnl" altLang="es-AR" dirty="0">
                <a:latin typeface="Arial" panose="020B0604020202020204" pitchFamily="34" charset="0"/>
              </a:rPr>
              <a:t> </a:t>
            </a:r>
            <a:r>
              <a:rPr lang="es-ES_tradnl" altLang="es-AR" dirty="0" err="1">
                <a:latin typeface="Arial" panose="020B0604020202020204" pitchFamily="34" charset="0"/>
              </a:rPr>
              <a:t>contributes</a:t>
            </a:r>
            <a:r>
              <a:rPr lang="es-ES_tradnl" altLang="es-AR" dirty="0">
                <a:latin typeface="Arial" panose="020B0604020202020204" pitchFamily="34" charset="0"/>
              </a:rPr>
              <a:t> </a:t>
            </a:r>
            <a:r>
              <a:rPr lang="es-ES_tradnl" altLang="es-AR" dirty="0" err="1">
                <a:latin typeface="Arial" panose="020B0604020202020204" pitchFamily="34" charset="0"/>
              </a:rPr>
              <a:t>with</a:t>
            </a:r>
            <a:r>
              <a:rPr lang="es-ES_tradnl" altLang="es-AR" dirty="0">
                <a:latin typeface="Arial" panose="020B0604020202020204" pitchFamily="34" charset="0"/>
              </a:rPr>
              <a:t> </a:t>
            </a:r>
            <a:r>
              <a:rPr lang="es-ES_tradnl" altLang="es-AR" dirty="0" err="1">
                <a:latin typeface="Arial" panose="020B0604020202020204" pitchFamily="34" charset="0"/>
              </a:rPr>
              <a:t>the</a:t>
            </a:r>
            <a:r>
              <a:rPr lang="es-ES_tradnl" altLang="es-AR" dirty="0">
                <a:latin typeface="Arial" panose="020B0604020202020204" pitchFamily="34" charset="0"/>
              </a:rPr>
              <a:t> 25 % of </a:t>
            </a:r>
            <a:r>
              <a:rPr lang="es-ES_tradnl" altLang="es-AR" dirty="0" err="1">
                <a:latin typeface="Arial" panose="020B0604020202020204" pitchFamily="34" charset="0"/>
              </a:rPr>
              <a:t>this</a:t>
            </a:r>
            <a:r>
              <a:rPr lang="es-ES_tradnl" altLang="es-AR" dirty="0">
                <a:latin typeface="Arial" panose="020B0604020202020204" pitchFamily="34" charset="0"/>
              </a:rPr>
              <a:t> </a:t>
            </a:r>
            <a:r>
              <a:rPr lang="es-ES_tradnl" altLang="es-AR" dirty="0" err="1">
                <a:latin typeface="Arial" panose="020B0604020202020204" pitchFamily="34" charset="0"/>
              </a:rPr>
              <a:t>production</a:t>
            </a:r>
            <a:r>
              <a:rPr lang="es-ES_tradnl" altLang="es-AR" dirty="0">
                <a:latin typeface="Arial" panose="020B0604020202020204" pitchFamily="34" charset="0"/>
              </a:rPr>
              <a:t>. </a:t>
            </a:r>
          </a:p>
          <a:p>
            <a:endParaRPr lang="es-ES_tradnl" altLang="es-AR" dirty="0">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AR" sz="1200" b="1" dirty="0" err="1">
                <a:solidFill>
                  <a:schemeClr val="accent3">
                    <a:lumMod val="10000"/>
                  </a:schemeClr>
                </a:solidFill>
                <a:latin typeface="Calibri" pitchFamily="34" charset="0"/>
                <a:cs typeface="Calibri" pitchFamily="34" charset="0"/>
              </a:rPr>
              <a:t>Besides</a:t>
            </a:r>
            <a:r>
              <a:rPr lang="es-AR" sz="1200" b="1" dirty="0">
                <a:solidFill>
                  <a:schemeClr val="accent3">
                    <a:lumMod val="10000"/>
                  </a:schemeClr>
                </a:solidFill>
                <a:latin typeface="Calibri" pitchFamily="34" charset="0"/>
                <a:cs typeface="Calibri" pitchFamily="34" charset="0"/>
              </a:rPr>
              <a:t>, </a:t>
            </a:r>
            <a:r>
              <a:rPr lang="en-US" altLang="es-AR" dirty="0"/>
              <a:t> from this</a:t>
            </a:r>
            <a:r>
              <a:rPr lang="en-US" altLang="es-AR" baseline="0" dirty="0"/>
              <a:t> </a:t>
            </a:r>
            <a:r>
              <a:rPr lang="en-US" altLang="es-AR" dirty="0"/>
              <a:t> total production only a quarter or less goes for fresh fruit</a:t>
            </a:r>
            <a:r>
              <a:rPr lang="en-US" altLang="es-AR" baseline="0" dirty="0"/>
              <a:t> and the rest is for industry. Now in </a:t>
            </a:r>
            <a:r>
              <a:rPr lang="en-US" altLang="es-AR" dirty="0"/>
              <a:t> both cases,</a:t>
            </a:r>
            <a:r>
              <a:rPr lang="en-US" altLang="es-AR" baseline="0" dirty="0"/>
              <a:t> </a:t>
            </a:r>
            <a:r>
              <a:rPr lang="en-US" altLang="es-AR" dirty="0"/>
              <a:t>fresh and processed fruit,  nighty five percentage is for export.  </a:t>
            </a:r>
            <a:endParaRPr lang="es-AR" altLang="es-AR"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3">
                  <a:lumMod val="10000"/>
                </a:schemeClr>
              </a:solidFill>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accent3">
                  <a:lumMod val="10000"/>
                </a:schemeClr>
              </a:solidFill>
              <a:latin typeface="Calibri" pitchFamily="34" charset="0"/>
              <a:cs typeface="Calibri" pitchFamily="34" charset="0"/>
            </a:endParaRPr>
          </a:p>
          <a:p>
            <a:endParaRPr lang="es-ES_tradnl" altLang="es-AR" cap="none" baseline="0" dirty="0">
              <a:latin typeface="Arial" panose="020B0604020202020204" pitchFamily="34" charset="0"/>
            </a:endParaRPr>
          </a:p>
          <a:p>
            <a:endParaRPr lang="es-AR" altLang="es-AR" dirty="0"/>
          </a:p>
          <a:p>
            <a:endParaRPr lang="es-AR" dirty="0"/>
          </a:p>
        </p:txBody>
      </p:sp>
      <p:sp>
        <p:nvSpPr>
          <p:cNvPr id="4" name="Marcador de número de diapositiva 3"/>
          <p:cNvSpPr>
            <a:spLocks noGrp="1"/>
          </p:cNvSpPr>
          <p:nvPr>
            <p:ph type="sldNum" sz="quarter" idx="10"/>
          </p:nvPr>
        </p:nvSpPr>
        <p:spPr/>
        <p:txBody>
          <a:bodyPr/>
          <a:lstStyle/>
          <a:p>
            <a:fld id="{176E0D50-9AD1-4BA3-A5A5-D9D81095F5A4}" type="slidenum">
              <a:rPr lang="es-AR" smtClean="0"/>
              <a:t>11</a:t>
            </a:fld>
            <a:endParaRPr lang="es-AR"/>
          </a:p>
        </p:txBody>
      </p:sp>
    </p:spTree>
    <p:extLst>
      <p:ext uri="{BB962C8B-B14F-4D97-AF65-F5344CB8AC3E}">
        <p14:creationId xmlns:p14="http://schemas.microsoft.com/office/powerpoint/2010/main" val="242688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4FD6EA6-7645-4EE8-89FF-B6F001EA5C5B}" type="slidenum">
              <a:rPr lang="es-ES_tradnl" altLang="es-AR" sz="1200"/>
              <a:pPr eaLnBrk="1" hangingPunct="1"/>
              <a:t>12</a:t>
            </a:fld>
            <a:endParaRPr lang="es-ES_tradnl" altLang="es-AR"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AR"/>
          </a:p>
        </p:txBody>
      </p:sp>
    </p:spTree>
    <p:extLst>
      <p:ext uri="{BB962C8B-B14F-4D97-AF65-F5344CB8AC3E}">
        <p14:creationId xmlns:p14="http://schemas.microsoft.com/office/powerpoint/2010/main" val="234053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D094DA61-8370-4C66-B8AE-7F1EEF36425B}" type="slidenum">
              <a:rPr lang="es-ES" smtClean="0"/>
              <a:t>13</a:t>
            </a:fld>
            <a:endParaRPr lang="es-ES" dirty="0"/>
          </a:p>
        </p:txBody>
      </p:sp>
    </p:spTree>
    <p:extLst>
      <p:ext uri="{BB962C8B-B14F-4D97-AF65-F5344CB8AC3E}">
        <p14:creationId xmlns:p14="http://schemas.microsoft.com/office/powerpoint/2010/main" val="213494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D094DA61-8370-4C66-B8AE-7F1EEF36425B}" type="slidenum">
              <a:rPr lang="es-ES" smtClean="0"/>
              <a:t>14</a:t>
            </a:fld>
            <a:endParaRPr lang="es-ES"/>
          </a:p>
        </p:txBody>
      </p:sp>
    </p:spTree>
    <p:extLst>
      <p:ext uri="{BB962C8B-B14F-4D97-AF65-F5344CB8AC3E}">
        <p14:creationId xmlns:p14="http://schemas.microsoft.com/office/powerpoint/2010/main" val="2938702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fld id="{605ADD58-ED50-4D60-AB14-768BF0EA9D5A}" type="slidenum">
              <a:rPr lang="es-AR" smtClean="0"/>
              <a:t>15</a:t>
            </a:fld>
            <a:endParaRPr lang="es-AR"/>
          </a:p>
        </p:txBody>
      </p:sp>
    </p:spTree>
    <p:extLst>
      <p:ext uri="{BB962C8B-B14F-4D97-AF65-F5344CB8AC3E}">
        <p14:creationId xmlns:p14="http://schemas.microsoft.com/office/powerpoint/2010/main" val="3241266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2E88F46-242B-419D-BE2D-D3FF03BF25C1}" type="datetimeFigureOut">
              <a:rPr lang="es-AR" smtClean="0"/>
              <a:t>10/11/2016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159745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E88F46-242B-419D-BE2D-D3FF03BF25C1}" type="datetimeFigureOut">
              <a:rPr lang="es-AR" smtClean="0"/>
              <a:t>10/11/2016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459875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E88F46-242B-419D-BE2D-D3FF03BF25C1}" type="datetimeFigureOut">
              <a:rPr lang="es-AR" smtClean="0"/>
              <a:t>10/11/2016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336920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0" y="2059958"/>
            <a:ext cx="9144000" cy="754893"/>
          </a:xfrm>
          <a:prstGeom prst="rect">
            <a:avLst/>
          </a:prstGeom>
        </p:spPr>
        <p:txBody>
          <a:bodyPr/>
          <a:lstStyle/>
          <a:p>
            <a:r>
              <a:rPr lang="es-ES_tradnl" dirty="0"/>
              <a:t>Clic para editar título</a:t>
            </a:r>
            <a:endParaRPr lang="es-ES" dirty="0"/>
          </a:p>
        </p:txBody>
      </p:sp>
      <p:sp>
        <p:nvSpPr>
          <p:cNvPr id="4" name="Marcador de fecha 3"/>
          <p:cNvSpPr>
            <a:spLocks noGrp="1"/>
          </p:cNvSpPr>
          <p:nvPr>
            <p:ph type="dt" sz="half" idx="10"/>
          </p:nvPr>
        </p:nvSpPr>
        <p:spPr/>
        <p:txBody>
          <a:bodyPr/>
          <a:lstStyle/>
          <a:p>
            <a:fld id="{025DF4EE-F74A-45A5-9963-6398E443EF9A}" type="datetime1">
              <a:rPr lang="es-AR" smtClean="0"/>
              <a:t>10/11/2016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D0B916E-DA83-C541-803F-A3DEF3359382}" type="slidenum">
              <a:rPr lang="es-ES" smtClean="0"/>
              <a:pPr/>
              <a:t>‹nº›</a:t>
            </a:fld>
            <a:endParaRPr lang="es-ES"/>
          </a:p>
        </p:txBody>
      </p:sp>
    </p:spTree>
    <p:extLst>
      <p:ext uri="{BB962C8B-B14F-4D97-AF65-F5344CB8AC3E}">
        <p14:creationId xmlns:p14="http://schemas.microsoft.com/office/powerpoint/2010/main" val="2880118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744C8E2-A539-4324-9C2B-414F3DB52939}" type="datetime1">
              <a:rPr lang="es-ES" smtClean="0"/>
              <a:t>10/11/2016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797D268-3665-0840-8C5B-0C254FC9D28A}" type="slidenum">
              <a:rPr lang="es-ES" smtClean="0"/>
              <a:pPr/>
              <a:t>‹nº›</a:t>
            </a:fld>
            <a:endParaRPr lang="es-ES"/>
          </a:p>
        </p:txBody>
      </p:sp>
    </p:spTree>
    <p:extLst>
      <p:ext uri="{BB962C8B-B14F-4D97-AF65-F5344CB8AC3E}">
        <p14:creationId xmlns:p14="http://schemas.microsoft.com/office/powerpoint/2010/main" val="422201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B744C8E2-A539-4324-9C2B-414F3DB52939}" type="datetime1">
              <a:rPr lang="es-ES" smtClean="0"/>
              <a:t>10/11/2016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797D268-3665-0840-8C5B-0C254FC9D28A}" type="slidenum">
              <a:rPr lang="es-ES" smtClean="0"/>
              <a:pPr/>
              <a:t>‹nº›</a:t>
            </a:fld>
            <a:endParaRPr lang="es-ES"/>
          </a:p>
        </p:txBody>
      </p:sp>
    </p:spTree>
    <p:extLst>
      <p:ext uri="{BB962C8B-B14F-4D97-AF65-F5344CB8AC3E}">
        <p14:creationId xmlns:p14="http://schemas.microsoft.com/office/powerpoint/2010/main" val="500927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8D37488D-295A-48E6-9D3F-2D0F424130F4}" type="datetime1">
              <a:rPr lang="es-AR" smtClean="0"/>
              <a:t>10/11/2016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797D268-3665-0840-8C5B-0C254FC9D28A}" type="slidenum">
              <a:rPr lang="es-ES" smtClean="0"/>
              <a:pPr/>
              <a:t>‹nº›</a:t>
            </a:fld>
            <a:endParaRPr lang="es-ES"/>
          </a:p>
        </p:txBody>
      </p:sp>
    </p:spTree>
    <p:extLst>
      <p:ext uri="{BB962C8B-B14F-4D97-AF65-F5344CB8AC3E}">
        <p14:creationId xmlns:p14="http://schemas.microsoft.com/office/powerpoint/2010/main" val="2102472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9C750945-5DE7-8246-A67C-108CC5B599F2}"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797D268-3665-0840-8C5B-0C254FC9D28A}"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672837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9C750945-5DE7-8246-A67C-108CC5B599F2}"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797D268-3665-0840-8C5B-0C254FC9D28A}"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751870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0" y="2059961"/>
            <a:ext cx="9144000" cy="754893"/>
          </a:xfrm>
          <a:prstGeom prst="rect">
            <a:avLst/>
          </a:prstGeom>
        </p:spPr>
        <p:txBody>
          <a:bodyPr lIns="104261" tIns="52131" rIns="104261" bIns="52131"/>
          <a:lstStyle/>
          <a:p>
            <a:r>
              <a:rPr lang="es-ES_tradnl" dirty="0"/>
              <a:t>Clic para editar título</a:t>
            </a:r>
            <a:endParaRPr lang="es-ES" dirty="0"/>
          </a:p>
        </p:txBody>
      </p:sp>
      <p:sp>
        <p:nvSpPr>
          <p:cNvPr id="3" name="Marcador de fecha 3"/>
          <p:cNvSpPr>
            <a:spLocks noGrp="1"/>
          </p:cNvSpPr>
          <p:nvPr>
            <p:ph type="dt" sz="half" idx="10"/>
          </p:nvPr>
        </p:nvSpPr>
        <p:spPr/>
        <p:txBody>
          <a:bodyPr/>
          <a:lstStyle>
            <a:lvl1pPr>
              <a:defRPr/>
            </a:lvl1pPr>
          </a:lstStyle>
          <a:p>
            <a:pPr>
              <a:defRPr/>
            </a:pPr>
            <a:fld id="{8322FE17-FDC4-419A-A2B6-A50E0E89E99B}" type="datetimeFigureOut">
              <a:rPr lang="es-ES"/>
              <a:pPr>
                <a:defRPr/>
              </a:pPr>
              <a:t>10/11/2016</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AR"/>
          </a:p>
        </p:txBody>
      </p:sp>
      <p:sp>
        <p:nvSpPr>
          <p:cNvPr id="5" name="Marcador de número de diapositiva 5"/>
          <p:cNvSpPr>
            <a:spLocks noGrp="1"/>
          </p:cNvSpPr>
          <p:nvPr>
            <p:ph type="sldNum" sz="quarter" idx="12"/>
          </p:nvPr>
        </p:nvSpPr>
        <p:spPr/>
        <p:txBody>
          <a:bodyPr/>
          <a:lstStyle>
            <a:lvl1pPr>
              <a:defRPr/>
            </a:lvl1pPr>
          </a:lstStyle>
          <a:p>
            <a:pPr>
              <a:defRPr/>
            </a:pPr>
            <a:fld id="{DB934E1E-6F73-4BB6-B65A-8F8EC498B4E3}" type="slidenum">
              <a:rPr lang="es-ES" altLang="es-AR"/>
              <a:pPr>
                <a:defRPr/>
              </a:pPr>
              <a:t>‹nº›</a:t>
            </a:fld>
            <a:endParaRPr lang="es-ES" altLang="es-AR"/>
          </a:p>
        </p:txBody>
      </p:sp>
    </p:spTree>
    <p:extLst>
      <p:ext uri="{BB962C8B-B14F-4D97-AF65-F5344CB8AC3E}">
        <p14:creationId xmlns:p14="http://schemas.microsoft.com/office/powerpoint/2010/main" val="1382031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0" y="2059961"/>
            <a:ext cx="9144000" cy="754893"/>
          </a:xfrm>
          <a:prstGeom prst="rect">
            <a:avLst/>
          </a:prstGeom>
        </p:spPr>
        <p:txBody>
          <a:bodyPr lIns="104261" tIns="52131" rIns="104261" bIns="52131"/>
          <a:lstStyle/>
          <a:p>
            <a:r>
              <a:rPr lang="es-ES_tradnl" dirty="0"/>
              <a:t>Clic para editar título</a:t>
            </a:r>
            <a:endParaRPr lang="es-ES" dirty="0"/>
          </a:p>
        </p:txBody>
      </p:sp>
      <p:sp>
        <p:nvSpPr>
          <p:cNvPr id="3" name="Marcador de fecha 3"/>
          <p:cNvSpPr>
            <a:spLocks noGrp="1"/>
          </p:cNvSpPr>
          <p:nvPr>
            <p:ph type="dt" sz="half" idx="10"/>
          </p:nvPr>
        </p:nvSpPr>
        <p:spPr/>
        <p:txBody>
          <a:bodyPr/>
          <a:lstStyle>
            <a:lvl1pPr>
              <a:defRPr/>
            </a:lvl1pPr>
          </a:lstStyle>
          <a:p>
            <a:pPr>
              <a:defRPr/>
            </a:pPr>
            <a:fld id="{8322FE17-FDC4-419A-A2B6-A50E0E89E99B}" type="datetimeFigureOut">
              <a:rPr lang="es-ES"/>
              <a:pPr>
                <a:defRPr/>
              </a:pPr>
              <a:t>10/11/2016</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AR"/>
          </a:p>
        </p:txBody>
      </p:sp>
      <p:sp>
        <p:nvSpPr>
          <p:cNvPr id="5" name="Marcador de número de diapositiva 5"/>
          <p:cNvSpPr>
            <a:spLocks noGrp="1"/>
          </p:cNvSpPr>
          <p:nvPr>
            <p:ph type="sldNum" sz="quarter" idx="12"/>
          </p:nvPr>
        </p:nvSpPr>
        <p:spPr/>
        <p:txBody>
          <a:bodyPr/>
          <a:lstStyle>
            <a:lvl1pPr>
              <a:defRPr/>
            </a:lvl1pPr>
          </a:lstStyle>
          <a:p>
            <a:pPr>
              <a:defRPr/>
            </a:pPr>
            <a:fld id="{DB934E1E-6F73-4BB6-B65A-8F8EC498B4E3}" type="slidenum">
              <a:rPr lang="es-ES" altLang="es-AR"/>
              <a:pPr>
                <a:defRPr/>
              </a:pPr>
              <a:t>‹nº›</a:t>
            </a:fld>
            <a:endParaRPr lang="es-ES" altLang="es-AR"/>
          </a:p>
        </p:txBody>
      </p:sp>
    </p:spTree>
    <p:extLst>
      <p:ext uri="{BB962C8B-B14F-4D97-AF65-F5344CB8AC3E}">
        <p14:creationId xmlns:p14="http://schemas.microsoft.com/office/powerpoint/2010/main" val="46046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2E88F46-242B-419D-BE2D-D3FF03BF25C1}" type="datetimeFigureOut">
              <a:rPr lang="es-AR" smtClean="0"/>
              <a:t>10/11/2016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2962751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0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0" y="2059961"/>
            <a:ext cx="9144000" cy="754893"/>
          </a:xfrm>
          <a:prstGeom prst="rect">
            <a:avLst/>
          </a:prstGeom>
        </p:spPr>
        <p:txBody>
          <a:bodyPr lIns="104261" tIns="52131" rIns="104261" bIns="52131"/>
          <a:lstStyle/>
          <a:p>
            <a:r>
              <a:rPr lang="es-ES_tradnl" dirty="0"/>
              <a:t>Clic para editar título</a:t>
            </a:r>
            <a:endParaRPr lang="es-ES" dirty="0"/>
          </a:p>
        </p:txBody>
      </p:sp>
      <p:sp>
        <p:nvSpPr>
          <p:cNvPr id="3" name="Marcador de fecha 3"/>
          <p:cNvSpPr>
            <a:spLocks noGrp="1"/>
          </p:cNvSpPr>
          <p:nvPr>
            <p:ph type="dt" sz="half" idx="10"/>
          </p:nvPr>
        </p:nvSpPr>
        <p:spPr/>
        <p:txBody>
          <a:bodyPr/>
          <a:lstStyle>
            <a:lvl1pPr>
              <a:defRPr/>
            </a:lvl1pPr>
          </a:lstStyle>
          <a:p>
            <a:pPr>
              <a:defRPr/>
            </a:pPr>
            <a:fld id="{8322FE17-FDC4-419A-A2B6-A50E0E89E99B}" type="datetimeFigureOut">
              <a:rPr lang="es-ES"/>
              <a:pPr>
                <a:defRPr/>
              </a:pPr>
              <a:t>10/11/2016</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AR"/>
          </a:p>
        </p:txBody>
      </p:sp>
      <p:sp>
        <p:nvSpPr>
          <p:cNvPr id="5" name="Marcador de número de diapositiva 5"/>
          <p:cNvSpPr>
            <a:spLocks noGrp="1"/>
          </p:cNvSpPr>
          <p:nvPr>
            <p:ph type="sldNum" sz="quarter" idx="12"/>
          </p:nvPr>
        </p:nvSpPr>
        <p:spPr/>
        <p:txBody>
          <a:bodyPr/>
          <a:lstStyle>
            <a:lvl1pPr>
              <a:defRPr/>
            </a:lvl1pPr>
          </a:lstStyle>
          <a:p>
            <a:pPr>
              <a:defRPr/>
            </a:pPr>
            <a:fld id="{DB934E1E-6F73-4BB6-B65A-8F8EC498B4E3}" type="slidenum">
              <a:rPr lang="es-ES" altLang="es-AR"/>
              <a:pPr>
                <a:defRPr/>
              </a:pPr>
              <a:t>‹nº›</a:t>
            </a:fld>
            <a:endParaRPr lang="es-ES" altLang="es-AR"/>
          </a:p>
        </p:txBody>
      </p:sp>
    </p:spTree>
    <p:extLst>
      <p:ext uri="{BB962C8B-B14F-4D97-AF65-F5344CB8AC3E}">
        <p14:creationId xmlns:p14="http://schemas.microsoft.com/office/powerpoint/2010/main" val="279706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9C750945-5DE7-8246-A67C-108CC5B599F2}"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797D268-3665-0840-8C5B-0C254FC9D28A}"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573643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9C750945-5DE7-8246-A67C-108CC5B599F2}" type="datetimeFigureOut">
              <a:rPr lang="es-ES" smtClean="0">
                <a:solidFill>
                  <a:prstClr val="black">
                    <a:tint val="75000"/>
                  </a:prstClr>
                </a:solidFill>
              </a:rPr>
              <a:pPr/>
              <a:t>10/11/2016</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A797D268-3665-0840-8C5B-0C254FC9D28A}"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642778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2E88F46-242B-419D-BE2D-D3FF03BF25C1}" type="datetimeFigureOut">
              <a:rPr lang="es-AR" smtClean="0"/>
              <a:t>10/11/2016</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320751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2E88F46-242B-419D-BE2D-D3FF03BF25C1}" type="datetimeFigureOut">
              <a:rPr lang="es-AR" smtClean="0"/>
              <a:t>10/11/2016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753474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2E88F46-242B-419D-BE2D-D3FF03BF25C1}" type="datetimeFigureOut">
              <a:rPr lang="es-AR" smtClean="0"/>
              <a:t>10/11/2016</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30206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2E88F46-242B-419D-BE2D-D3FF03BF25C1}" type="datetimeFigureOut">
              <a:rPr lang="es-AR" smtClean="0"/>
              <a:t>10/11/2016</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71485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88F46-242B-419D-BE2D-D3FF03BF25C1}" type="datetimeFigureOut">
              <a:rPr lang="es-AR" smtClean="0"/>
              <a:t>10/11/2016</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3049818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2E88F46-242B-419D-BE2D-D3FF03BF25C1}" type="datetimeFigureOut">
              <a:rPr lang="es-AR" smtClean="0"/>
              <a:t>10/11/2016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39496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2E88F46-242B-419D-BE2D-D3FF03BF25C1}" type="datetimeFigureOut">
              <a:rPr lang="es-AR" smtClean="0"/>
              <a:t>10/11/2016</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FDF6182D-3FCB-415C-89DF-752C7BFD7F00}" type="slidenum">
              <a:rPr lang="es-AR" smtClean="0"/>
              <a:t>‹nº›</a:t>
            </a:fld>
            <a:endParaRPr lang="es-AR"/>
          </a:p>
        </p:txBody>
      </p:sp>
    </p:spTree>
    <p:extLst>
      <p:ext uri="{BB962C8B-B14F-4D97-AF65-F5344CB8AC3E}">
        <p14:creationId xmlns:p14="http://schemas.microsoft.com/office/powerpoint/2010/main" val="252021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88F46-242B-419D-BE2D-D3FF03BF25C1}" type="datetimeFigureOut">
              <a:rPr lang="es-AR" smtClean="0"/>
              <a:t>10/11/2016</a:t>
            </a:fld>
            <a:endParaRPr lang="es-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6182D-3FCB-415C-89DF-752C7BFD7F00}" type="slidenum">
              <a:rPr lang="es-AR" smtClean="0"/>
              <a:t>‹nº›</a:t>
            </a:fld>
            <a:endParaRPr lang="es-AR"/>
          </a:p>
        </p:txBody>
      </p:sp>
    </p:spTree>
    <p:extLst>
      <p:ext uri="{BB962C8B-B14F-4D97-AF65-F5344CB8AC3E}">
        <p14:creationId xmlns:p14="http://schemas.microsoft.com/office/powerpoint/2010/main" val="2389240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 id="2147483676" r:id="rId14"/>
    <p:sldLayoutId id="2147483677" r:id="rId15"/>
    <p:sldLayoutId id="2147483685" r:id="rId16"/>
    <p:sldLayoutId id="2147483686" r:id="rId17"/>
    <p:sldLayoutId id="2147483687" r:id="rId18"/>
    <p:sldLayoutId id="2147483688" r:id="rId19"/>
    <p:sldLayoutId id="2147483689" r:id="rId20"/>
    <p:sldLayoutId id="2147483690" r:id="rId21"/>
    <p:sldLayoutId id="214748369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6.wmf"/><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17.w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image" Target="../media/image17.wmf"/></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image" Target="../media/image5.e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png"/><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5.jpeg"/><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9.png"/><Relationship Id="rId4" Type="http://schemas.openxmlformats.org/officeDocument/2006/relationships/image" Target="../media/image68.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AR" dirty="0"/>
          </a:p>
        </p:txBody>
      </p:sp>
      <p:sp>
        <p:nvSpPr>
          <p:cNvPr id="3" name="Subtítulo 2"/>
          <p:cNvSpPr>
            <a:spLocks noGrp="1"/>
          </p:cNvSpPr>
          <p:nvPr>
            <p:ph type="subTitle" idx="1"/>
          </p:nvPr>
        </p:nvSpPr>
        <p:spPr/>
        <p:txBody>
          <a:bodyPr/>
          <a:lstStyle/>
          <a:p>
            <a:endParaRPr lang="es-AR"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5033"/>
          <a:stretch/>
        </p:blipFill>
        <p:spPr>
          <a:xfrm>
            <a:off x="0" y="79859"/>
            <a:ext cx="9156032" cy="6860207"/>
          </a:xfrm>
          <a:prstGeom prst="rect">
            <a:avLst/>
          </a:prstGeom>
        </p:spPr>
      </p:pic>
      <p:sp>
        <p:nvSpPr>
          <p:cNvPr id="5" name="CuadroTexto 4"/>
          <p:cNvSpPr txBox="1"/>
          <p:nvPr/>
        </p:nvSpPr>
        <p:spPr>
          <a:xfrm>
            <a:off x="94659" y="1201511"/>
            <a:ext cx="8896941" cy="1015663"/>
          </a:xfrm>
          <a:prstGeom prst="rect">
            <a:avLst/>
          </a:prstGeom>
          <a:solidFill>
            <a:schemeClr val="accent6">
              <a:lumMod val="20000"/>
              <a:lumOff val="80000"/>
            </a:schemeClr>
          </a:solidFill>
        </p:spPr>
        <p:txBody>
          <a:bodyPr wrap="square" rtlCol="0">
            <a:spAutoFit/>
          </a:bodyPr>
          <a:lstStyle/>
          <a:p>
            <a:pPr algn="ctr"/>
            <a:r>
              <a:rPr lang="es-AR" sz="2800" b="1" dirty="0">
                <a:latin typeface="+mj-lt"/>
                <a:ea typeface="Verdana" panose="020B0604030504040204" pitchFamily="34" charset="0"/>
                <a:cs typeface="Verdana" panose="020B0604030504040204" pitchFamily="34" charset="0"/>
              </a:rPr>
              <a:t>Manejo integrado do Cancro Cítrico em </a:t>
            </a:r>
            <a:r>
              <a:rPr lang="es-AR" sz="2800" b="1" dirty="0" err="1">
                <a:latin typeface="+mj-lt"/>
                <a:ea typeface="Verdana" panose="020B0604030504040204" pitchFamily="34" charset="0"/>
                <a:cs typeface="Verdana" panose="020B0604030504040204" pitchFamily="34" charset="0"/>
              </a:rPr>
              <a:t>limoeiro</a:t>
            </a:r>
            <a:r>
              <a:rPr lang="es-AR" sz="2800" b="1" dirty="0">
                <a:latin typeface="+mj-lt"/>
                <a:ea typeface="Verdana" panose="020B0604030504040204" pitchFamily="34" charset="0"/>
                <a:cs typeface="Verdana" panose="020B0604030504040204" pitchFamily="34" charset="0"/>
              </a:rPr>
              <a:t>:</a:t>
            </a:r>
          </a:p>
          <a:p>
            <a:pPr algn="ctr"/>
            <a:r>
              <a:rPr lang="es-AR" sz="3200" b="1" dirty="0">
                <a:latin typeface="+mj-lt"/>
                <a:ea typeface="Verdana" panose="020B0604030504040204" pitchFamily="34" charset="0"/>
                <a:cs typeface="Verdana" panose="020B0604030504040204" pitchFamily="34" charset="0"/>
              </a:rPr>
              <a:t> A </a:t>
            </a:r>
            <a:r>
              <a:rPr lang="es-AR" sz="3200" b="1" dirty="0" err="1">
                <a:latin typeface="+mj-lt"/>
                <a:ea typeface="Verdana" panose="020B0604030504040204" pitchFamily="34" charset="0"/>
                <a:cs typeface="Verdana" panose="020B0604030504040204" pitchFamily="34" charset="0"/>
              </a:rPr>
              <a:t>experiência</a:t>
            </a:r>
            <a:r>
              <a:rPr lang="es-AR" sz="3200" b="1" dirty="0">
                <a:latin typeface="+mj-lt"/>
                <a:ea typeface="Verdana" panose="020B0604030504040204" pitchFamily="34" charset="0"/>
                <a:cs typeface="Verdana" panose="020B0604030504040204" pitchFamily="34" charset="0"/>
              </a:rPr>
              <a:t> de San Miguel</a:t>
            </a:r>
          </a:p>
        </p:txBody>
      </p:sp>
    </p:spTree>
    <p:extLst>
      <p:ext uri="{BB962C8B-B14F-4D97-AF65-F5344CB8AC3E}">
        <p14:creationId xmlns:p14="http://schemas.microsoft.com/office/powerpoint/2010/main" val="1109775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CuadroTexto"/>
          <p:cNvSpPr txBox="1">
            <a:spLocks noChangeArrowheads="1"/>
          </p:cNvSpPr>
          <p:nvPr/>
        </p:nvSpPr>
        <p:spPr bwMode="auto">
          <a:xfrm>
            <a:off x="149204" y="178119"/>
            <a:ext cx="67659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2800" b="1" dirty="0" err="1">
                <a:latin typeface="+mj-lt"/>
              </a:rPr>
              <a:t>Regiões</a:t>
            </a:r>
            <a:r>
              <a:rPr lang="es-AR" altLang="es-AR" sz="2800" b="1" dirty="0">
                <a:latin typeface="+mj-lt"/>
              </a:rPr>
              <a:t> </a:t>
            </a:r>
            <a:r>
              <a:rPr lang="es-AR" altLang="es-AR" sz="2800" b="1" dirty="0" err="1">
                <a:latin typeface="+mj-lt"/>
              </a:rPr>
              <a:t>produtoras</a:t>
            </a:r>
            <a:r>
              <a:rPr lang="es-AR" altLang="es-AR" sz="2800" b="1" dirty="0">
                <a:latin typeface="+mj-lt"/>
              </a:rPr>
              <a:t> de </a:t>
            </a:r>
            <a:r>
              <a:rPr lang="es-AR" altLang="es-AR" sz="2800" b="1" dirty="0" err="1">
                <a:latin typeface="+mj-lt"/>
              </a:rPr>
              <a:t>citros</a:t>
            </a:r>
            <a:r>
              <a:rPr lang="es-AR" altLang="es-AR" sz="2800" b="1" dirty="0">
                <a:latin typeface="+mj-lt"/>
              </a:rPr>
              <a:t> na Argentina</a:t>
            </a:r>
          </a:p>
        </p:txBody>
      </p:sp>
      <p:cxnSp>
        <p:nvCxnSpPr>
          <p:cNvPr id="10247" name="11 Conector recto de flecha"/>
          <p:cNvCxnSpPr>
            <a:cxnSpLocks noChangeShapeType="1"/>
          </p:cNvCxnSpPr>
          <p:nvPr/>
        </p:nvCxnSpPr>
        <p:spPr bwMode="auto">
          <a:xfrm>
            <a:off x="2175974" y="2071688"/>
            <a:ext cx="1285875" cy="1587"/>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2" cstate="print"/>
          <a:srcRect b="2778"/>
          <a:stretch>
            <a:fillRect/>
          </a:stretch>
        </p:blipFill>
        <p:spPr bwMode="auto">
          <a:xfrm>
            <a:off x="720089" y="1291590"/>
            <a:ext cx="8398215" cy="5372100"/>
          </a:xfrm>
          <a:prstGeom prst="rect">
            <a:avLst/>
          </a:prstGeom>
          <a:ln>
            <a:noFill/>
          </a:ln>
          <a:effectLst>
            <a:softEdge rad="112500"/>
          </a:effectLst>
        </p:spPr>
      </p:pic>
      <p:sp>
        <p:nvSpPr>
          <p:cNvPr id="10246" name="9 CuadroTexto"/>
          <p:cNvSpPr txBox="1">
            <a:spLocks noChangeArrowheads="1"/>
          </p:cNvSpPr>
          <p:nvPr/>
        </p:nvSpPr>
        <p:spPr bwMode="auto">
          <a:xfrm>
            <a:off x="149204" y="1194525"/>
            <a:ext cx="1821030" cy="1754326"/>
          </a:xfrm>
          <a:prstGeom prst="rect">
            <a:avLst/>
          </a:prstGeom>
          <a:solidFill>
            <a:schemeClr val="bg1">
              <a:lumMod val="95000"/>
            </a:schemeClr>
          </a:solidFill>
          <a:ln w="38100">
            <a:solidFill>
              <a:srgbClr val="FFFF00"/>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b="1" dirty="0">
                <a:solidFill>
                  <a:srgbClr val="002060"/>
                </a:solidFill>
                <a:latin typeface="+mj-lt"/>
              </a:rPr>
              <a:t>Noroeste (NOA)</a:t>
            </a:r>
          </a:p>
          <a:p>
            <a:pPr eaLnBrk="1" hangingPunct="1"/>
            <a:r>
              <a:rPr lang="es-AR" altLang="es-AR" b="1" dirty="0">
                <a:solidFill>
                  <a:srgbClr val="002060"/>
                </a:solidFill>
                <a:latin typeface="+mj-lt"/>
              </a:rPr>
              <a:t>25°-28°</a:t>
            </a:r>
          </a:p>
          <a:p>
            <a:pPr eaLnBrk="1" hangingPunct="1"/>
            <a:r>
              <a:rPr lang="es-AR" altLang="es-AR" b="1" dirty="0">
                <a:solidFill>
                  <a:srgbClr val="002060"/>
                </a:solidFill>
                <a:latin typeface="+mj-lt"/>
              </a:rPr>
              <a:t>Pomelos</a:t>
            </a:r>
          </a:p>
          <a:p>
            <a:pPr eaLnBrk="1" hangingPunct="1"/>
            <a:r>
              <a:rPr lang="es-AR" altLang="es-AR" b="1" dirty="0" err="1">
                <a:solidFill>
                  <a:srgbClr val="002060"/>
                </a:solidFill>
                <a:latin typeface="+mj-lt"/>
              </a:rPr>
              <a:t>Laranjas</a:t>
            </a:r>
            <a:r>
              <a:rPr lang="es-AR" altLang="es-AR" b="1" dirty="0">
                <a:solidFill>
                  <a:srgbClr val="002060"/>
                </a:solidFill>
                <a:latin typeface="+mj-lt"/>
              </a:rPr>
              <a:t> </a:t>
            </a:r>
            <a:r>
              <a:rPr lang="es-AR" altLang="es-AR" b="1" dirty="0" err="1">
                <a:solidFill>
                  <a:srgbClr val="002060"/>
                </a:solidFill>
                <a:latin typeface="+mj-lt"/>
              </a:rPr>
              <a:t>Navel</a:t>
            </a:r>
            <a:endParaRPr lang="es-AR" altLang="es-AR" b="1" dirty="0">
              <a:solidFill>
                <a:srgbClr val="002060"/>
              </a:solidFill>
              <a:latin typeface="+mj-lt"/>
            </a:endParaRPr>
          </a:p>
          <a:p>
            <a:pPr eaLnBrk="1" hangingPunct="1"/>
            <a:r>
              <a:rPr lang="es-AR" altLang="es-AR" b="1" dirty="0" err="1">
                <a:solidFill>
                  <a:srgbClr val="002060"/>
                </a:solidFill>
                <a:latin typeface="+mj-lt"/>
              </a:rPr>
              <a:t>Limões</a:t>
            </a:r>
            <a:endParaRPr lang="es-AR" altLang="es-AR" b="1" dirty="0">
              <a:solidFill>
                <a:srgbClr val="002060"/>
              </a:solidFill>
              <a:latin typeface="+mj-lt"/>
            </a:endParaRPr>
          </a:p>
          <a:p>
            <a:pPr eaLnBrk="1" hangingPunct="1"/>
            <a:endParaRPr lang="es-AR" altLang="es-AR" dirty="0"/>
          </a:p>
        </p:txBody>
      </p:sp>
      <p:sp>
        <p:nvSpPr>
          <p:cNvPr id="10244" name="5 CuadroTexto"/>
          <p:cNvSpPr txBox="1">
            <a:spLocks noChangeArrowheads="1"/>
          </p:cNvSpPr>
          <p:nvPr/>
        </p:nvSpPr>
        <p:spPr bwMode="auto">
          <a:xfrm>
            <a:off x="5293518" y="4729163"/>
            <a:ext cx="2214563" cy="1323439"/>
          </a:xfrm>
          <a:prstGeom prst="rect">
            <a:avLst/>
          </a:prstGeom>
          <a:solidFill>
            <a:schemeClr val="bg1">
              <a:lumMod val="95000"/>
            </a:schemeClr>
          </a:solidFill>
          <a:ln w="57150">
            <a:solidFill>
              <a:srgbClr val="FFC000"/>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AR" altLang="es-AR" sz="2000" b="1" dirty="0">
                <a:solidFill>
                  <a:srgbClr val="002060"/>
                </a:solidFill>
                <a:latin typeface="+mj-lt"/>
              </a:rPr>
              <a:t>Nordeste (NEA)</a:t>
            </a:r>
          </a:p>
          <a:p>
            <a:pPr algn="ctr" eaLnBrk="1" hangingPunct="1"/>
            <a:r>
              <a:rPr lang="es-AR" altLang="es-AR" sz="2000" b="1" dirty="0">
                <a:solidFill>
                  <a:srgbClr val="002060"/>
                </a:solidFill>
                <a:latin typeface="+mj-lt"/>
              </a:rPr>
              <a:t>30° - 33°</a:t>
            </a:r>
          </a:p>
          <a:p>
            <a:pPr algn="ctr" eaLnBrk="1" hangingPunct="1"/>
            <a:r>
              <a:rPr lang="es-AR" altLang="es-AR" sz="2000" b="1" dirty="0">
                <a:solidFill>
                  <a:srgbClr val="002060"/>
                </a:solidFill>
                <a:latin typeface="+mj-lt"/>
              </a:rPr>
              <a:t>Tangerinas</a:t>
            </a:r>
          </a:p>
          <a:p>
            <a:pPr algn="ctr" eaLnBrk="1" hangingPunct="1"/>
            <a:r>
              <a:rPr lang="es-AR" altLang="es-AR" sz="2000" b="1" dirty="0" err="1">
                <a:solidFill>
                  <a:srgbClr val="002060"/>
                </a:solidFill>
                <a:latin typeface="+mj-lt"/>
              </a:rPr>
              <a:t>Laranjas</a:t>
            </a:r>
            <a:endParaRPr lang="es-AR" altLang="es-AR" sz="2000" b="1" dirty="0">
              <a:solidFill>
                <a:srgbClr val="002060"/>
              </a:solidFill>
              <a:latin typeface="+mj-lt"/>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2088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223401"/>
            <a:ext cx="5166030" cy="523220"/>
          </a:xfrm>
          <a:prstGeom prst="rect">
            <a:avLst/>
          </a:prstGeom>
          <a:noFill/>
        </p:spPr>
        <p:txBody>
          <a:bodyPr wrap="none" rtlCol="0">
            <a:spAutoFit/>
          </a:bodyPr>
          <a:lstStyle/>
          <a:p>
            <a:r>
              <a:rPr lang="es-AR" sz="2800" b="1" dirty="0">
                <a:latin typeface="+mj-lt"/>
                <a:ea typeface="Verdana" panose="020B0604030504040204" pitchFamily="34" charset="0"/>
                <a:cs typeface="Verdana" panose="020B0604030504040204" pitchFamily="34" charset="0"/>
              </a:rPr>
              <a:t>A </a:t>
            </a:r>
            <a:r>
              <a:rPr lang="es-AR" sz="2800" b="1" dirty="0" err="1">
                <a:latin typeface="+mj-lt"/>
                <a:ea typeface="Verdana" panose="020B0604030504040204" pitchFamily="34" charset="0"/>
                <a:cs typeface="Verdana" panose="020B0604030504040204" pitchFamily="34" charset="0"/>
              </a:rPr>
              <a:t>produção</a:t>
            </a:r>
            <a:r>
              <a:rPr lang="es-AR" sz="2800" b="1" dirty="0">
                <a:latin typeface="+mj-lt"/>
                <a:ea typeface="Verdana" panose="020B0604030504040204" pitchFamily="34" charset="0"/>
                <a:cs typeface="Verdana" panose="020B0604030504040204" pitchFamily="34" charset="0"/>
              </a:rPr>
              <a:t> de </a:t>
            </a:r>
            <a:r>
              <a:rPr lang="es-AR" sz="2800" b="1" dirty="0" err="1">
                <a:latin typeface="+mj-lt"/>
                <a:ea typeface="Verdana" panose="020B0604030504040204" pitchFamily="34" charset="0"/>
                <a:cs typeface="Verdana" panose="020B0604030504040204" pitchFamily="34" charset="0"/>
              </a:rPr>
              <a:t>limão</a:t>
            </a:r>
            <a:r>
              <a:rPr lang="es-AR" sz="2800" b="1" dirty="0">
                <a:latin typeface="+mj-lt"/>
                <a:ea typeface="Verdana" panose="020B0604030504040204" pitchFamily="34" charset="0"/>
                <a:cs typeface="Verdana" panose="020B0604030504040204" pitchFamily="34" charset="0"/>
              </a:rPr>
              <a:t> na Argentina  </a:t>
            </a:r>
          </a:p>
        </p:txBody>
      </p:sp>
      <p:graphicFrame>
        <p:nvGraphicFramePr>
          <p:cNvPr id="5" name="7 Tabla"/>
          <p:cNvGraphicFramePr>
            <a:graphicFrameLocks noGrp="1"/>
          </p:cNvGraphicFramePr>
          <p:nvPr>
            <p:extLst>
              <p:ext uri="{D42A27DB-BD31-4B8C-83A1-F6EECF244321}">
                <p14:modId xmlns:p14="http://schemas.microsoft.com/office/powerpoint/2010/main" val="4023919146"/>
              </p:ext>
            </p:extLst>
          </p:nvPr>
        </p:nvGraphicFramePr>
        <p:xfrm>
          <a:off x="745396" y="1386632"/>
          <a:ext cx="7330955" cy="2558905"/>
        </p:xfrm>
        <a:graphic>
          <a:graphicData uri="http://schemas.openxmlformats.org/drawingml/2006/table">
            <a:tbl>
              <a:tblPr/>
              <a:tblGrid>
                <a:gridCol w="2162247">
                  <a:extLst>
                    <a:ext uri="{9D8B030D-6E8A-4147-A177-3AD203B41FA5}">
                      <a16:colId xmlns:a16="http://schemas.microsoft.com/office/drawing/2014/main" val="20000"/>
                    </a:ext>
                  </a:extLst>
                </a:gridCol>
                <a:gridCol w="2584354">
                  <a:extLst>
                    <a:ext uri="{9D8B030D-6E8A-4147-A177-3AD203B41FA5}">
                      <a16:colId xmlns:a16="http://schemas.microsoft.com/office/drawing/2014/main" val="20001"/>
                    </a:ext>
                  </a:extLst>
                </a:gridCol>
                <a:gridCol w="2584354">
                  <a:extLst>
                    <a:ext uri="{9D8B030D-6E8A-4147-A177-3AD203B41FA5}">
                      <a16:colId xmlns:a16="http://schemas.microsoft.com/office/drawing/2014/main" val="20002"/>
                    </a:ext>
                  </a:extLst>
                </a:gridCol>
              </a:tblGrid>
              <a:tr h="8814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2400" b="1" i="0" u="sng" strike="noStrike" cap="none" normalizeH="0" baseline="0" dirty="0">
                        <a:ln>
                          <a:noFill/>
                        </a:ln>
                        <a:solidFill>
                          <a:srgbClr val="003300"/>
                        </a:solidFill>
                        <a:effectLst/>
                        <a:latin typeface="Arial" pitchFamily="34" charset="0"/>
                      </a:endParaRPr>
                    </a:p>
                  </a:txBody>
                  <a:tcPr marL="84743" marR="84743" marT="39112" marB="391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mj-lt"/>
                        </a:rPr>
                        <a:t> </a:t>
                      </a:r>
                      <a:r>
                        <a:rPr kumimoji="0" lang="en-US" sz="2400" b="1" i="0" u="none" strike="noStrike" cap="none" normalizeH="0" baseline="0" dirty="0" err="1">
                          <a:ln>
                            <a:noFill/>
                          </a:ln>
                          <a:solidFill>
                            <a:schemeClr val="tx1"/>
                          </a:solidFill>
                          <a:effectLst/>
                          <a:latin typeface="+mj-lt"/>
                        </a:rPr>
                        <a:t>Área</a:t>
                      </a:r>
                      <a:r>
                        <a:rPr kumimoji="0" lang="en-US" sz="2400" b="1" i="0" u="none" strike="noStrike" cap="none" normalizeH="0" baseline="0" dirty="0">
                          <a:ln>
                            <a:noFill/>
                          </a:ln>
                          <a:solidFill>
                            <a:schemeClr val="tx1"/>
                          </a:solidFill>
                          <a:effectLst/>
                          <a:latin typeface="+mj-lt"/>
                        </a:rPr>
                        <a:t> (ha)</a:t>
                      </a:r>
                    </a:p>
                  </a:txBody>
                  <a:tcPr marL="84743" marR="84743" marT="39112" marB="391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mj-lt"/>
                        </a:rPr>
                        <a:t>Produção</a:t>
                      </a:r>
                      <a:endParaRPr kumimoji="0" lang="en-US" sz="2400" b="1" i="0" u="none" strike="noStrike" cap="none" normalizeH="0" baseline="0" dirty="0">
                        <a:ln>
                          <a:noFill/>
                        </a:ln>
                        <a:solidFill>
                          <a:schemeClr val="tx1"/>
                        </a:solidFill>
                        <a:effectLst/>
                        <a:latin typeface="+mj-l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mj-lt"/>
                        </a:rPr>
                        <a:t>(t)</a:t>
                      </a:r>
                    </a:p>
                  </a:txBody>
                  <a:tcPr marL="84743" marR="84743" marT="39112" marB="391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793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chemeClr val="tx1"/>
                          </a:solidFill>
                          <a:effectLst/>
                          <a:latin typeface="+mj-lt"/>
                        </a:rPr>
                        <a:t>Argentina</a:t>
                      </a:r>
                    </a:p>
                  </a:txBody>
                  <a:tcPr marL="84743" marR="84743" marT="39112" marB="391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chemeClr val="tx1"/>
                          </a:solidFill>
                          <a:effectLst/>
                          <a:latin typeface="+mj-lt"/>
                        </a:rPr>
                        <a:t>49.000</a:t>
                      </a:r>
                    </a:p>
                  </a:txBody>
                  <a:tcPr marL="84743" marR="84743" marT="39112" marB="391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chemeClr val="tx1"/>
                          </a:solidFill>
                          <a:effectLst/>
                          <a:latin typeface="+mj-lt"/>
                        </a:rPr>
                        <a:t>1.500.000</a:t>
                      </a:r>
                    </a:p>
                  </a:txBody>
                  <a:tcPr marL="84743" marR="84743" marT="39112" marB="391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14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rgbClr val="FF0000"/>
                          </a:solidFill>
                          <a:effectLst/>
                          <a:latin typeface="+mj-lt"/>
                        </a:rPr>
                        <a:t>Tucumán</a:t>
                      </a:r>
                    </a:p>
                  </a:txBody>
                  <a:tcPr marL="84743" marR="84743" marT="39112" marB="391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rgbClr val="FF0000"/>
                          </a:solidFill>
                          <a:effectLst/>
                          <a:latin typeface="+mj-lt"/>
                        </a:rPr>
                        <a:t>40.000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rgbClr val="FF0000"/>
                          </a:solidFill>
                          <a:effectLst/>
                          <a:latin typeface="+mj-lt"/>
                        </a:rPr>
                        <a:t>(81%)</a:t>
                      </a:r>
                    </a:p>
                  </a:txBody>
                  <a:tcPr marL="84743" marR="84743" marT="39112" marB="391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rgbClr val="FF0000"/>
                          </a:solidFill>
                          <a:effectLst/>
                          <a:latin typeface="+mj-lt"/>
                        </a:rPr>
                        <a:t>1.300.000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400" b="1" i="0" u="none" strike="noStrike" cap="none" normalizeH="0" baseline="0" dirty="0">
                          <a:ln>
                            <a:noFill/>
                          </a:ln>
                          <a:solidFill>
                            <a:srgbClr val="FF0000"/>
                          </a:solidFill>
                          <a:effectLst/>
                          <a:latin typeface="+mj-lt"/>
                        </a:rPr>
                        <a:t>(86%)</a:t>
                      </a:r>
                    </a:p>
                  </a:txBody>
                  <a:tcPr marL="84743" marR="84743" marT="39112" marB="391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99573104"/>
              </p:ext>
            </p:extLst>
          </p:nvPr>
        </p:nvGraphicFramePr>
        <p:xfrm>
          <a:off x="1250468" y="5132842"/>
          <a:ext cx="6096000" cy="13716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s-AR" sz="2400" dirty="0">
                          <a:solidFill>
                            <a:schemeClr val="tx1"/>
                          </a:solidFill>
                          <a:latin typeface="+mj-lt"/>
                        </a:rPr>
                        <a:t>Destino</a:t>
                      </a:r>
                    </a:p>
                  </a:txBody>
                  <a:tcPr>
                    <a:solidFill>
                      <a:schemeClr val="accent6">
                        <a:lumMod val="20000"/>
                        <a:lumOff val="80000"/>
                      </a:schemeClr>
                    </a:solidFill>
                  </a:tcPr>
                </a:tc>
                <a:tc>
                  <a:txBody>
                    <a:bodyPr/>
                    <a:lstStyle/>
                    <a:p>
                      <a:pPr algn="ctr"/>
                      <a:r>
                        <a:rPr lang="es-AR" sz="2400" dirty="0" err="1">
                          <a:solidFill>
                            <a:schemeClr val="tx1"/>
                          </a:solidFill>
                          <a:latin typeface="+mj-lt"/>
                        </a:rPr>
                        <a:t>Porcentagem</a:t>
                      </a:r>
                      <a:endParaRPr lang="es-AR" sz="2400" dirty="0">
                        <a:solidFill>
                          <a:schemeClr val="tx1"/>
                        </a:solidFill>
                        <a:latin typeface="+mj-lt"/>
                      </a:endParaRPr>
                    </a:p>
                  </a:txBody>
                  <a:tcPr>
                    <a:solidFill>
                      <a:schemeClr val="accent6">
                        <a:lumMod val="20000"/>
                        <a:lumOff val="80000"/>
                      </a:schemeClr>
                    </a:solidFill>
                  </a:tcPr>
                </a:tc>
                <a:extLst>
                  <a:ext uri="{0D108BD9-81ED-4DB2-BD59-A6C34878D82A}">
                    <a16:rowId xmlns:a16="http://schemas.microsoft.com/office/drawing/2014/main" val="10000"/>
                  </a:ext>
                </a:extLst>
              </a:tr>
              <a:tr h="370840">
                <a:tc>
                  <a:txBody>
                    <a:bodyPr/>
                    <a:lstStyle/>
                    <a:p>
                      <a:pPr algn="ctr"/>
                      <a:r>
                        <a:rPr lang="es-AR" sz="2400" b="1" dirty="0" err="1">
                          <a:solidFill>
                            <a:srgbClr val="0070C0"/>
                          </a:solidFill>
                          <a:latin typeface="+mj-lt"/>
                        </a:rPr>
                        <a:t>Indústria</a:t>
                      </a:r>
                      <a:endParaRPr lang="es-AR" sz="2400" b="1" dirty="0">
                        <a:solidFill>
                          <a:srgbClr val="0070C0"/>
                        </a:solidFill>
                        <a:latin typeface="+mj-lt"/>
                      </a:endParaRPr>
                    </a:p>
                  </a:txBody>
                  <a:tcPr>
                    <a:solidFill>
                      <a:schemeClr val="accent6">
                        <a:lumMod val="20000"/>
                        <a:lumOff val="80000"/>
                      </a:schemeClr>
                    </a:solidFill>
                  </a:tcPr>
                </a:tc>
                <a:tc>
                  <a:txBody>
                    <a:bodyPr/>
                    <a:lstStyle/>
                    <a:p>
                      <a:pPr algn="ctr"/>
                      <a:r>
                        <a:rPr lang="es-AR" sz="2400" b="1" dirty="0">
                          <a:solidFill>
                            <a:srgbClr val="0070C0"/>
                          </a:solidFill>
                          <a:latin typeface="+mj-lt"/>
                        </a:rPr>
                        <a:t>75%</a:t>
                      </a:r>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r>
                        <a:rPr lang="es-AR" sz="2400" dirty="0">
                          <a:solidFill>
                            <a:schemeClr val="tx1"/>
                          </a:solidFill>
                          <a:latin typeface="+mj-lt"/>
                        </a:rPr>
                        <a:t>Fresco</a:t>
                      </a:r>
                    </a:p>
                  </a:txBody>
                  <a:tcPr>
                    <a:solidFill>
                      <a:schemeClr val="accent6">
                        <a:lumMod val="20000"/>
                        <a:lumOff val="80000"/>
                      </a:schemeClr>
                    </a:solidFill>
                  </a:tcPr>
                </a:tc>
                <a:tc>
                  <a:txBody>
                    <a:bodyPr/>
                    <a:lstStyle/>
                    <a:p>
                      <a:pPr algn="ctr"/>
                      <a:r>
                        <a:rPr lang="es-AR" sz="2400" dirty="0">
                          <a:solidFill>
                            <a:schemeClr val="tx1"/>
                          </a:solidFill>
                          <a:latin typeface="+mj-lt"/>
                        </a:rPr>
                        <a:t>25%</a:t>
                      </a:r>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6" name="Group 78"/>
          <p:cNvGraphicFramePr>
            <a:graphicFrameLocks noGrp="1"/>
          </p:cNvGraphicFramePr>
          <p:nvPr>
            <p:extLst>
              <p:ext uri="{D42A27DB-BD31-4B8C-83A1-F6EECF244321}">
                <p14:modId xmlns:p14="http://schemas.microsoft.com/office/powerpoint/2010/main" val="2456774871"/>
              </p:ext>
            </p:extLst>
          </p:nvPr>
        </p:nvGraphicFramePr>
        <p:xfrm>
          <a:off x="1250468" y="4088130"/>
          <a:ext cx="6243638" cy="582930"/>
        </p:xfrm>
        <a:graphic>
          <a:graphicData uri="http://schemas.openxmlformats.org/drawingml/2006/table">
            <a:tbl>
              <a:tblPr/>
              <a:tblGrid>
                <a:gridCol w="3121819">
                  <a:extLst>
                    <a:ext uri="{9D8B030D-6E8A-4147-A177-3AD203B41FA5}">
                      <a16:colId xmlns:a16="http://schemas.microsoft.com/office/drawing/2014/main" val="20000"/>
                    </a:ext>
                  </a:extLst>
                </a:gridCol>
                <a:gridCol w="3121819">
                  <a:extLst>
                    <a:ext uri="{9D8B030D-6E8A-4147-A177-3AD203B41FA5}">
                      <a16:colId xmlns:a16="http://schemas.microsoft.com/office/drawing/2014/main" val="20001"/>
                    </a:ext>
                  </a:extLst>
                </a:gridCol>
              </a:tblGrid>
              <a:tr h="5829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b="1" i="0" u="none" strike="noStrike" cap="none" normalizeH="0" baseline="0" dirty="0">
                          <a:ln>
                            <a:noFill/>
                          </a:ln>
                          <a:solidFill>
                            <a:schemeClr val="tx1"/>
                          </a:solidFill>
                          <a:effectLst/>
                          <a:latin typeface="Arial" pitchFamily="34" charset="0"/>
                        </a:rPr>
                        <a:t>SA San Miguel </a:t>
                      </a:r>
                      <a:endParaRPr kumimoji="0" lang="en-US" sz="2000" b="1"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2800" b="0" i="0" u="none" strike="noStrike" cap="none" normalizeH="0" baseline="0" dirty="0">
                          <a:ln>
                            <a:noFill/>
                          </a:ln>
                          <a:solidFill>
                            <a:schemeClr val="tx1"/>
                          </a:solidFill>
                          <a:effectLst/>
                          <a:latin typeface="Arial" pitchFamily="34" charset="0"/>
                        </a:rPr>
                        <a:t>             </a:t>
                      </a:r>
                      <a:r>
                        <a:rPr kumimoji="0" lang="es-ES_tradnl" sz="2400" b="1" i="0" u="none" strike="noStrike" cap="none" normalizeH="0" baseline="0" dirty="0">
                          <a:ln>
                            <a:noFill/>
                          </a:ln>
                          <a:solidFill>
                            <a:schemeClr val="tx1"/>
                          </a:solidFill>
                          <a:effectLst/>
                          <a:latin typeface="Arial" pitchFamily="34"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0"/>
                  </a:ext>
                </a:extLst>
              </a:tr>
            </a:tbl>
          </a:graphicData>
        </a:graphic>
      </p:graphicFrame>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42060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6"/>
          <p:cNvSpPr txBox="1">
            <a:spLocks noChangeArrowheads="1"/>
          </p:cNvSpPr>
          <p:nvPr/>
        </p:nvSpPr>
        <p:spPr bwMode="auto">
          <a:xfrm>
            <a:off x="304800" y="1628775"/>
            <a:ext cx="8686799" cy="4081117"/>
          </a:xfrm>
          <a:prstGeom prst="rect">
            <a:avLst/>
          </a:prstGeom>
          <a:solidFill>
            <a:schemeClr val="bg1">
              <a:lumMod val="95000"/>
            </a:schemeClr>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pPr>
            <a:r>
              <a:rPr lang="es-ES_tradnl" altLang="es-AR" b="1" dirty="0">
                <a:latin typeface="+mj-lt"/>
              </a:rPr>
              <a:t>LOCALIDADE			 LATITUDE		 ALTITUDE </a:t>
            </a:r>
            <a:r>
              <a:rPr lang="es-ES_tradnl" altLang="es-AR" sz="2000" b="1" dirty="0">
                <a:latin typeface="+mj-lt"/>
              </a:rPr>
              <a:t>(msnm)</a:t>
            </a:r>
          </a:p>
          <a:p>
            <a:pPr eaLnBrk="1" hangingPunct="1">
              <a:lnSpc>
                <a:spcPct val="120000"/>
              </a:lnSpc>
            </a:pPr>
            <a:r>
              <a:rPr lang="es-ES_tradnl" altLang="es-AR" b="1" dirty="0">
                <a:latin typeface="+mj-lt"/>
              </a:rPr>
              <a:t>Murcia (</a:t>
            </a:r>
            <a:r>
              <a:rPr lang="es-ES_tradnl" altLang="es-AR" b="1" dirty="0" err="1">
                <a:latin typeface="+mj-lt"/>
              </a:rPr>
              <a:t>Espanha</a:t>
            </a:r>
            <a:r>
              <a:rPr lang="es-ES_tradnl" altLang="es-AR" b="1" dirty="0">
                <a:latin typeface="+mj-lt"/>
              </a:rPr>
              <a:t>)		 37º a 38º N	      	     200</a:t>
            </a:r>
          </a:p>
          <a:p>
            <a:pPr eaLnBrk="1" hangingPunct="1">
              <a:lnSpc>
                <a:spcPct val="90000"/>
              </a:lnSpc>
            </a:pPr>
            <a:endParaRPr lang="es-ES_tradnl" altLang="es-AR" b="1" dirty="0">
              <a:latin typeface="+mj-lt"/>
            </a:endParaRPr>
          </a:p>
          <a:p>
            <a:pPr eaLnBrk="1" hangingPunct="1">
              <a:lnSpc>
                <a:spcPct val="120000"/>
              </a:lnSpc>
            </a:pPr>
            <a:r>
              <a:rPr lang="es-ES_tradnl" altLang="es-AR" b="1" dirty="0">
                <a:latin typeface="+mj-lt"/>
              </a:rPr>
              <a:t>Sicilia (</a:t>
            </a:r>
            <a:r>
              <a:rPr lang="es-ES_tradnl" altLang="es-AR" b="1" dirty="0" err="1">
                <a:latin typeface="+mj-lt"/>
              </a:rPr>
              <a:t>Itália</a:t>
            </a:r>
            <a:r>
              <a:rPr lang="es-ES_tradnl" altLang="es-AR" b="1" dirty="0">
                <a:latin typeface="+mj-lt"/>
              </a:rPr>
              <a:t>)			 37º a 38º N		       50</a:t>
            </a:r>
          </a:p>
          <a:p>
            <a:pPr eaLnBrk="1" hangingPunct="1">
              <a:lnSpc>
                <a:spcPct val="90000"/>
              </a:lnSpc>
            </a:pPr>
            <a:endParaRPr lang="es-ES_tradnl" altLang="es-AR" b="1" dirty="0">
              <a:latin typeface="+mj-lt"/>
            </a:endParaRPr>
          </a:p>
          <a:p>
            <a:pPr eaLnBrk="1" hangingPunct="1">
              <a:lnSpc>
                <a:spcPct val="120000"/>
              </a:lnSpc>
            </a:pPr>
            <a:r>
              <a:rPr lang="es-ES_tradnl" altLang="es-AR" b="1" dirty="0" err="1">
                <a:latin typeface="+mj-lt"/>
              </a:rPr>
              <a:t>Califórnia</a:t>
            </a:r>
            <a:r>
              <a:rPr lang="es-ES_tradnl" altLang="es-AR" b="1" dirty="0">
                <a:latin typeface="+mj-lt"/>
              </a:rPr>
              <a:t> (EE UU)	 	 34º a 35º N 	 	       20</a:t>
            </a:r>
          </a:p>
          <a:p>
            <a:pPr eaLnBrk="1" hangingPunct="1">
              <a:lnSpc>
                <a:spcPct val="90000"/>
              </a:lnSpc>
            </a:pPr>
            <a:endParaRPr lang="es-ES_tradnl" altLang="es-AR" b="1" dirty="0">
              <a:latin typeface="+mj-lt"/>
            </a:endParaRPr>
          </a:p>
          <a:p>
            <a:pPr eaLnBrk="1" hangingPunct="1">
              <a:lnSpc>
                <a:spcPct val="120000"/>
              </a:lnSpc>
            </a:pPr>
            <a:r>
              <a:rPr lang="es-ES_tradnl" altLang="es-AR" b="1" dirty="0">
                <a:latin typeface="+mj-lt"/>
              </a:rPr>
              <a:t>Mersin (</a:t>
            </a:r>
            <a:r>
              <a:rPr lang="es-ES_tradnl" altLang="es-AR" b="1" dirty="0" err="1">
                <a:latin typeface="+mj-lt"/>
              </a:rPr>
              <a:t>Turquia</a:t>
            </a:r>
            <a:r>
              <a:rPr lang="es-ES_tradnl" altLang="es-AR" b="1" dirty="0">
                <a:latin typeface="+mj-lt"/>
              </a:rPr>
              <a:t>)	 	 34º a 36º N 	 	       22</a:t>
            </a:r>
          </a:p>
          <a:p>
            <a:pPr eaLnBrk="1" hangingPunct="1">
              <a:lnSpc>
                <a:spcPct val="90000"/>
              </a:lnSpc>
            </a:pPr>
            <a:endParaRPr lang="es-ES_tradnl" altLang="es-AR" b="1" dirty="0">
              <a:latin typeface="+mj-lt"/>
            </a:endParaRPr>
          </a:p>
          <a:p>
            <a:pPr eaLnBrk="1" hangingPunct="1">
              <a:lnSpc>
                <a:spcPct val="120000"/>
              </a:lnSpc>
            </a:pPr>
            <a:r>
              <a:rPr lang="es-ES_tradnl" altLang="es-AR" b="1" dirty="0">
                <a:solidFill>
                  <a:schemeClr val="accent5"/>
                </a:solidFill>
                <a:latin typeface="+mj-lt"/>
              </a:rPr>
              <a:t>Tucumán (Argentina)		 26º a 28º S   		   300-700</a:t>
            </a:r>
            <a:endParaRPr lang="es-ES" altLang="es-AR" b="1" dirty="0">
              <a:solidFill>
                <a:schemeClr val="accent5"/>
              </a:solidFill>
              <a:latin typeface="+mj-lt"/>
            </a:endParaRPr>
          </a:p>
        </p:txBody>
      </p:sp>
      <p:sp>
        <p:nvSpPr>
          <p:cNvPr id="2" name="CuadroTexto 1"/>
          <p:cNvSpPr txBox="1"/>
          <p:nvPr/>
        </p:nvSpPr>
        <p:spPr>
          <a:xfrm>
            <a:off x="304801" y="125384"/>
            <a:ext cx="6069012" cy="954107"/>
          </a:xfrm>
          <a:prstGeom prst="rect">
            <a:avLst/>
          </a:prstGeom>
          <a:noFill/>
        </p:spPr>
        <p:txBody>
          <a:bodyPr wrap="square" rtlCol="0">
            <a:spAutoFit/>
          </a:bodyPr>
          <a:lstStyle/>
          <a:p>
            <a:r>
              <a:rPr lang="es-AR" sz="2800" dirty="0" err="1"/>
              <a:t>Outras</a:t>
            </a:r>
            <a:r>
              <a:rPr lang="es-AR" sz="2800" dirty="0"/>
              <a:t> áreas </a:t>
            </a:r>
            <a:r>
              <a:rPr lang="es-AR" sz="2800" dirty="0" err="1"/>
              <a:t>produtoras</a:t>
            </a:r>
            <a:r>
              <a:rPr lang="es-AR" sz="2800" dirty="0"/>
              <a:t> de </a:t>
            </a:r>
            <a:r>
              <a:rPr lang="es-AR" sz="2800" dirty="0" err="1"/>
              <a:t>limão</a:t>
            </a:r>
            <a:r>
              <a:rPr lang="es-AR" sz="2800" dirty="0"/>
              <a:t> no mundo </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778695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ítulo 1"/>
          <p:cNvSpPr txBox="1">
            <a:spLocks/>
          </p:cNvSpPr>
          <p:nvPr/>
        </p:nvSpPr>
        <p:spPr>
          <a:xfrm>
            <a:off x="125730" y="124895"/>
            <a:ext cx="7012724" cy="638327"/>
          </a:xfrm>
          <a:prstGeom prst="rect">
            <a:avLst/>
          </a:prstGeom>
        </p:spPr>
        <p:txBody>
          <a:bodyPr vert="horz" lIns="89216" tIns="44609" rIns="89216" bIns="44609" rtlCol="0" anchor="ctr">
            <a:noAutofit/>
          </a:bodyPr>
          <a:lstStyle>
            <a:lvl1pPr algn="l" defTabSz="521437" rtl="0" eaLnBrk="1" latinLnBrk="0" hangingPunct="1">
              <a:spcBef>
                <a:spcPct val="0"/>
              </a:spcBef>
              <a:buNone/>
              <a:defRPr sz="3500" b="1" i="1" kern="1200">
                <a:solidFill>
                  <a:schemeClr val="tx1"/>
                </a:solidFill>
                <a:latin typeface="Arial"/>
                <a:ea typeface="+mj-ea"/>
                <a:cs typeface="Arial"/>
              </a:defRPr>
            </a:lvl1pPr>
          </a:lstStyle>
          <a:p>
            <a:r>
              <a:rPr lang="es-ES_tradnl" sz="2800" i="0" dirty="0">
                <a:latin typeface="Calibri  "/>
              </a:rPr>
              <a:t>San Miguel: fundada en 1954 </a:t>
            </a:r>
            <a:endParaRPr lang="es-ES" sz="2800" i="0" dirty="0">
              <a:latin typeface="Calibri  "/>
            </a:endParaRPr>
          </a:p>
        </p:txBody>
      </p:sp>
      <p:grpSp>
        <p:nvGrpSpPr>
          <p:cNvPr id="28" name="27 Grupo"/>
          <p:cNvGrpSpPr/>
          <p:nvPr/>
        </p:nvGrpSpPr>
        <p:grpSpPr>
          <a:xfrm>
            <a:off x="945858" y="1045150"/>
            <a:ext cx="7271445" cy="5465447"/>
            <a:chOff x="1300213" y="1591437"/>
            <a:chExt cx="7952591" cy="5898666"/>
          </a:xfrm>
        </p:grpSpPr>
        <p:grpSp>
          <p:nvGrpSpPr>
            <p:cNvPr id="20" name="19 Grupo"/>
            <p:cNvGrpSpPr/>
            <p:nvPr/>
          </p:nvGrpSpPr>
          <p:grpSpPr>
            <a:xfrm>
              <a:off x="1300213" y="1591437"/>
              <a:ext cx="7952591" cy="5898666"/>
              <a:chOff x="1590261" y="1336121"/>
              <a:chExt cx="7952591" cy="5898666"/>
            </a:xfrm>
          </p:grpSpPr>
          <p:grpSp>
            <p:nvGrpSpPr>
              <p:cNvPr id="8" name="7 Grupo"/>
              <p:cNvGrpSpPr/>
              <p:nvPr/>
            </p:nvGrpSpPr>
            <p:grpSpPr>
              <a:xfrm>
                <a:off x="1590261" y="1336121"/>
                <a:ext cx="7952591" cy="5898666"/>
                <a:chOff x="2777390" y="1462533"/>
                <a:chExt cx="7952591" cy="5898666"/>
              </a:xfrm>
            </p:grpSpPr>
            <p:grpSp>
              <p:nvGrpSpPr>
                <p:cNvPr id="6" name="5 Grupo"/>
                <p:cNvGrpSpPr/>
                <p:nvPr/>
              </p:nvGrpSpPr>
              <p:grpSpPr>
                <a:xfrm>
                  <a:off x="2777390" y="1462533"/>
                  <a:ext cx="7952591" cy="5898666"/>
                  <a:chOff x="1981530" y="2300322"/>
                  <a:chExt cx="7952591" cy="5898666"/>
                </a:xfrm>
              </p:grpSpPr>
              <p:pic>
                <p:nvPicPr>
                  <p:cNvPr id="2" name="Imagen 1"/>
                  <p:cNvPicPr>
                    <a:picLocks noChangeAspect="1"/>
                  </p:cNvPicPr>
                  <p:nvPr/>
                </p:nvPicPr>
                <p:blipFill>
                  <a:blip r:embed="rId3"/>
                  <a:stretch>
                    <a:fillRect/>
                  </a:stretch>
                </p:blipFill>
                <p:spPr>
                  <a:xfrm>
                    <a:off x="1981530" y="2300322"/>
                    <a:ext cx="7952591" cy="5898666"/>
                  </a:xfrm>
                  <a:prstGeom prst="rect">
                    <a:avLst/>
                  </a:prstGeom>
                  <a:ln>
                    <a:noFill/>
                  </a:ln>
                  <a:effectLst>
                    <a:softEdge rad="112500"/>
                  </a:effectLst>
                </p:spPr>
              </p:pic>
              <p:pic>
                <p:nvPicPr>
                  <p:cNvPr id="19" name="Imagen 2"/>
                  <p:cNvPicPr>
                    <a:picLocks noChangeAspect="1"/>
                  </p:cNvPicPr>
                  <p:nvPr/>
                </p:nvPicPr>
                <p:blipFill>
                  <a:blip r:embed="rId4"/>
                  <a:stretch>
                    <a:fillRect/>
                  </a:stretch>
                </p:blipFill>
                <p:spPr>
                  <a:xfrm>
                    <a:off x="5957826" y="2466914"/>
                    <a:ext cx="3499827" cy="1004949"/>
                  </a:xfrm>
                  <a:prstGeom prst="rect">
                    <a:avLst/>
                  </a:prstGeom>
                </p:spPr>
              </p:pic>
            </p:grpSp>
            <p:pic>
              <p:nvPicPr>
                <p:cNvPr id="3" name="Imagen 2"/>
                <p:cNvPicPr>
                  <a:picLocks noChangeAspect="1"/>
                </p:cNvPicPr>
                <p:nvPr/>
              </p:nvPicPr>
              <p:blipFill>
                <a:blip r:embed="rId4"/>
                <a:stretch>
                  <a:fillRect/>
                </a:stretch>
              </p:blipFill>
              <p:spPr>
                <a:xfrm>
                  <a:off x="3255594" y="1615998"/>
                  <a:ext cx="2761748" cy="601348"/>
                </a:xfrm>
                <a:prstGeom prst="rect">
                  <a:avLst/>
                </a:prstGeom>
              </p:spPr>
            </p:pic>
          </p:grpSp>
          <p:pic>
            <p:nvPicPr>
              <p:cNvPr id="12" name="Imagen 11"/>
              <p:cNvPicPr>
                <a:picLocks noChangeAspect="1"/>
              </p:cNvPicPr>
              <p:nvPr/>
            </p:nvPicPr>
            <p:blipFill rotWithShape="1">
              <a:blip r:embed="rId4"/>
              <a:srcRect l="77524" t="17451"/>
              <a:stretch/>
            </p:blipFill>
            <p:spPr>
              <a:xfrm>
                <a:off x="1676886" y="4662254"/>
                <a:ext cx="530930" cy="424591"/>
              </a:xfrm>
              <a:prstGeom prst="rect">
                <a:avLst/>
              </a:prstGeom>
            </p:spPr>
          </p:pic>
        </p:grpSp>
        <p:sp>
          <p:nvSpPr>
            <p:cNvPr id="11" name="Rectangle 9"/>
            <p:cNvSpPr>
              <a:spLocks noChangeArrowheads="1"/>
            </p:cNvSpPr>
            <p:nvPr/>
          </p:nvSpPr>
          <p:spPr bwMode="auto">
            <a:xfrm>
              <a:off x="1470665" y="1709421"/>
              <a:ext cx="3805844" cy="12699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2053" b="1" dirty="0" err="1">
                  <a:latin typeface="+mj-lt"/>
                  <a:cs typeface="Arial"/>
                </a:rPr>
                <a:t>Presente</a:t>
              </a:r>
              <a:r>
                <a:rPr lang="en-US" sz="2053" b="1" dirty="0">
                  <a:latin typeface="+mj-lt"/>
                  <a:cs typeface="Arial"/>
                </a:rPr>
                <a:t> en </a:t>
              </a:r>
              <a:r>
                <a:rPr lang="en-US" sz="2053" b="1" dirty="0" err="1">
                  <a:latin typeface="+mj-lt"/>
                  <a:cs typeface="Arial"/>
                </a:rPr>
                <a:t>tres</a:t>
              </a:r>
              <a:r>
                <a:rPr lang="en-US" sz="2053" b="1" dirty="0">
                  <a:latin typeface="+mj-lt"/>
                  <a:cs typeface="Arial"/>
                </a:rPr>
                <a:t> </a:t>
              </a:r>
              <a:r>
                <a:rPr lang="en-US" sz="2053" b="1" dirty="0" err="1">
                  <a:latin typeface="+mj-lt"/>
                  <a:cs typeface="Arial"/>
                </a:rPr>
                <a:t>países</a:t>
              </a:r>
              <a:r>
                <a:rPr lang="en-US" sz="2053" b="1" dirty="0">
                  <a:latin typeface="+mj-lt"/>
                  <a:cs typeface="Arial"/>
                </a:rPr>
                <a:t> del </a:t>
              </a:r>
              <a:r>
                <a:rPr lang="en-US" sz="2053" b="1" dirty="0" err="1">
                  <a:latin typeface="+mj-lt"/>
                  <a:cs typeface="Arial"/>
                </a:rPr>
                <a:t>hemisferio</a:t>
              </a:r>
              <a:r>
                <a:rPr lang="en-US" sz="2053" b="1" dirty="0">
                  <a:latin typeface="+mj-lt"/>
                  <a:cs typeface="Arial"/>
                </a:rPr>
                <a:t> Sur </a:t>
              </a:r>
              <a:endParaRPr lang="es-ES_tradnl" sz="2053" b="1" dirty="0">
                <a:latin typeface="+mj-lt"/>
                <a:cs typeface="Arial"/>
              </a:endParaRPr>
            </a:p>
          </p:txBody>
        </p:sp>
        <p:grpSp>
          <p:nvGrpSpPr>
            <p:cNvPr id="21" name="20 Grupo"/>
            <p:cNvGrpSpPr/>
            <p:nvPr/>
          </p:nvGrpSpPr>
          <p:grpSpPr>
            <a:xfrm>
              <a:off x="6447911" y="1773081"/>
              <a:ext cx="2658312" cy="899620"/>
              <a:chOff x="10743794" y="2225333"/>
              <a:chExt cx="2658312" cy="899620"/>
            </a:xfrm>
          </p:grpSpPr>
          <p:grpSp>
            <p:nvGrpSpPr>
              <p:cNvPr id="16" name="15 Grupo"/>
              <p:cNvGrpSpPr/>
              <p:nvPr/>
            </p:nvGrpSpPr>
            <p:grpSpPr>
              <a:xfrm>
                <a:off x="12611469" y="2225333"/>
                <a:ext cx="790637" cy="897405"/>
                <a:chOff x="6623671" y="1476061"/>
                <a:chExt cx="662955" cy="795652"/>
              </a:xfrm>
            </p:grpSpPr>
            <p:sp>
              <p:nvSpPr>
                <p:cNvPr id="17" name="16 Rectángulo"/>
                <p:cNvSpPr/>
                <p:nvPr/>
              </p:nvSpPr>
              <p:spPr>
                <a:xfrm>
                  <a:off x="6643689" y="1476061"/>
                  <a:ext cx="642937" cy="397826"/>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2000" dirty="0"/>
                    <a:t>50</a:t>
                  </a:r>
                </a:p>
              </p:txBody>
            </p:sp>
            <p:sp>
              <p:nvSpPr>
                <p:cNvPr id="18" name="17 Rectángulo"/>
                <p:cNvSpPr/>
                <p:nvPr/>
              </p:nvSpPr>
              <p:spPr>
                <a:xfrm>
                  <a:off x="6623671" y="1873887"/>
                  <a:ext cx="642937" cy="3978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AR" sz="1027" dirty="0">
                      <a:solidFill>
                        <a:schemeClr val="tx1"/>
                      </a:solidFill>
                    </a:rPr>
                    <a:t>Países</a:t>
                  </a:r>
                </a:p>
              </p:txBody>
            </p:sp>
          </p:grpSp>
          <p:grpSp>
            <p:nvGrpSpPr>
              <p:cNvPr id="22" name="21 Grupo"/>
              <p:cNvGrpSpPr/>
              <p:nvPr/>
            </p:nvGrpSpPr>
            <p:grpSpPr>
              <a:xfrm>
                <a:off x="11790661" y="2229155"/>
                <a:ext cx="766764" cy="895798"/>
                <a:chOff x="6643689" y="1476061"/>
                <a:chExt cx="642937" cy="794227"/>
              </a:xfrm>
            </p:grpSpPr>
            <p:sp>
              <p:nvSpPr>
                <p:cNvPr id="23" name="22 Rectángulo"/>
                <p:cNvSpPr/>
                <p:nvPr/>
              </p:nvSpPr>
              <p:spPr>
                <a:xfrm>
                  <a:off x="6643689" y="1476061"/>
                  <a:ext cx="642937" cy="397826"/>
                </a:xfrm>
                <a:prstGeom prst="rect">
                  <a:avLst/>
                </a:prstGeom>
                <a:solidFill>
                  <a:schemeClr val="bg1">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2000" dirty="0"/>
                    <a:t>200</a:t>
                  </a:r>
                </a:p>
              </p:txBody>
            </p:sp>
            <p:sp>
              <p:nvSpPr>
                <p:cNvPr id="24" name="23 Rectángulo"/>
                <p:cNvSpPr/>
                <p:nvPr/>
              </p:nvSpPr>
              <p:spPr>
                <a:xfrm>
                  <a:off x="6643689" y="1872462"/>
                  <a:ext cx="642937" cy="39782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AR" sz="1027" dirty="0">
                      <a:solidFill>
                        <a:schemeClr val="tx1"/>
                      </a:solidFill>
                    </a:rPr>
                    <a:t>Clientes</a:t>
                  </a:r>
                </a:p>
              </p:txBody>
            </p:sp>
          </p:grpSp>
          <p:grpSp>
            <p:nvGrpSpPr>
              <p:cNvPr id="25" name="24 Grupo"/>
              <p:cNvGrpSpPr/>
              <p:nvPr/>
            </p:nvGrpSpPr>
            <p:grpSpPr>
              <a:xfrm>
                <a:off x="10743794" y="2240177"/>
                <a:ext cx="947652" cy="882562"/>
                <a:chOff x="6492014" y="1476061"/>
                <a:chExt cx="794613" cy="782492"/>
              </a:xfrm>
            </p:grpSpPr>
            <p:sp>
              <p:nvSpPr>
                <p:cNvPr id="26" name="25 Rectángulo"/>
                <p:cNvSpPr/>
                <p:nvPr/>
              </p:nvSpPr>
              <p:spPr>
                <a:xfrm>
                  <a:off x="6492015" y="1476061"/>
                  <a:ext cx="794612" cy="384665"/>
                </a:xfrm>
                <a:prstGeom prst="rect">
                  <a:avLst/>
                </a:prstGeom>
                <a:solidFill>
                  <a:schemeClr val="accent3">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AR" sz="2000" dirty="0"/>
                    <a:t>3</a:t>
                  </a:r>
                </a:p>
              </p:txBody>
            </p:sp>
            <p:sp>
              <p:nvSpPr>
                <p:cNvPr id="27" name="26 Rectángulo"/>
                <p:cNvSpPr/>
                <p:nvPr/>
              </p:nvSpPr>
              <p:spPr>
                <a:xfrm>
                  <a:off x="6492014" y="1873888"/>
                  <a:ext cx="794613" cy="3846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AR" sz="1400" dirty="0" err="1">
                      <a:solidFill>
                        <a:schemeClr val="tx1"/>
                      </a:solidFill>
                    </a:rPr>
                    <a:t>Origens</a:t>
                  </a:r>
                  <a:endParaRPr lang="es-AR" sz="1400" dirty="0">
                    <a:solidFill>
                      <a:schemeClr val="tx1"/>
                    </a:solidFill>
                  </a:endParaRPr>
                </a:p>
              </p:txBody>
            </p:sp>
          </p:grpSp>
        </p:grpSp>
      </p:grpSp>
      <p:pic>
        <p:nvPicPr>
          <p:cNvPr id="29" name="Imagen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3452" y="1262185"/>
            <a:ext cx="2957959" cy="890482"/>
          </a:xfrm>
          <a:prstGeom prst="rect">
            <a:avLst/>
          </a:prstGeom>
        </p:spPr>
      </p:pic>
      <p:pic>
        <p:nvPicPr>
          <p:cNvPr id="30" name="Imagem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42540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ítulo 1"/>
          <p:cNvSpPr txBox="1">
            <a:spLocks/>
          </p:cNvSpPr>
          <p:nvPr/>
        </p:nvSpPr>
        <p:spPr>
          <a:xfrm>
            <a:off x="493503" y="217628"/>
            <a:ext cx="5471489" cy="664181"/>
          </a:xfrm>
          <a:prstGeom prst="rect">
            <a:avLst/>
          </a:prstGeom>
        </p:spPr>
        <p:txBody>
          <a:bodyPr vert="horz" lIns="89216" tIns="44609" rIns="89216" bIns="44609" rtlCol="0" anchor="ctr">
            <a:normAutofit/>
          </a:bodyPr>
          <a:lstStyle>
            <a:lvl1pPr algn="l" defTabSz="521437" rtl="0" eaLnBrk="1" latinLnBrk="0" hangingPunct="1">
              <a:spcBef>
                <a:spcPct val="0"/>
              </a:spcBef>
              <a:buNone/>
              <a:defRPr sz="3500" b="1" i="1" kern="1200">
                <a:solidFill>
                  <a:schemeClr val="tx1"/>
                </a:solidFill>
                <a:latin typeface="Arial"/>
                <a:ea typeface="+mj-ea"/>
                <a:cs typeface="Arial"/>
              </a:defRPr>
            </a:lvl1pPr>
          </a:lstStyle>
          <a:p>
            <a:r>
              <a:rPr lang="en-US" sz="3000" dirty="0">
                <a:latin typeface="Calibri  "/>
              </a:rPr>
              <a:t>San Miguel: </a:t>
            </a:r>
            <a:r>
              <a:rPr lang="en-US" sz="3000" dirty="0" err="1">
                <a:latin typeface="Calibri  "/>
              </a:rPr>
              <a:t>Visão</a:t>
            </a:r>
            <a:r>
              <a:rPr lang="en-US" sz="3000" dirty="0">
                <a:latin typeface="Calibri  "/>
              </a:rPr>
              <a:t> Global </a:t>
            </a:r>
          </a:p>
        </p:txBody>
      </p:sp>
      <p:pic>
        <p:nvPicPr>
          <p:cNvPr id="5" name="Imagen 4"/>
          <p:cNvPicPr>
            <a:picLocks noChangeAspect="1"/>
          </p:cNvPicPr>
          <p:nvPr/>
        </p:nvPicPr>
        <p:blipFill rotWithShape="1">
          <a:blip r:embed="rId3"/>
          <a:srcRect l="992" t="7004" r="705" b="10688"/>
          <a:stretch/>
        </p:blipFill>
        <p:spPr>
          <a:xfrm>
            <a:off x="1600200" y="3018011"/>
            <a:ext cx="7463508" cy="3839989"/>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291149989"/>
              </p:ext>
            </p:extLst>
          </p:nvPr>
        </p:nvGraphicFramePr>
        <p:xfrm>
          <a:off x="94968" y="1172701"/>
          <a:ext cx="6420133" cy="2392680"/>
        </p:xfrm>
        <a:graphic>
          <a:graphicData uri="http://schemas.openxmlformats.org/drawingml/2006/table">
            <a:tbl>
              <a:tblPr firstRow="1" bandRow="1">
                <a:tableStyleId>{E8B1032C-EA38-4F05-BA0D-38AFFFC7BED3}</a:tableStyleId>
              </a:tblPr>
              <a:tblGrid>
                <a:gridCol w="3025551">
                  <a:extLst>
                    <a:ext uri="{9D8B030D-6E8A-4147-A177-3AD203B41FA5}">
                      <a16:colId xmlns:a16="http://schemas.microsoft.com/office/drawing/2014/main" val="20000"/>
                    </a:ext>
                  </a:extLst>
                </a:gridCol>
                <a:gridCol w="1691511">
                  <a:extLst>
                    <a:ext uri="{9D8B030D-6E8A-4147-A177-3AD203B41FA5}">
                      <a16:colId xmlns:a16="http://schemas.microsoft.com/office/drawing/2014/main" val="20001"/>
                    </a:ext>
                  </a:extLst>
                </a:gridCol>
                <a:gridCol w="1703071">
                  <a:extLst>
                    <a:ext uri="{9D8B030D-6E8A-4147-A177-3AD203B41FA5}">
                      <a16:colId xmlns:a16="http://schemas.microsoft.com/office/drawing/2014/main" val="20002"/>
                    </a:ext>
                  </a:extLst>
                </a:gridCol>
              </a:tblGrid>
              <a:tr h="370840">
                <a:tc>
                  <a:txBody>
                    <a:bodyPr/>
                    <a:lstStyle/>
                    <a:p>
                      <a:r>
                        <a:rPr lang="es-AR" cap="all" dirty="0"/>
                        <a:t>Características </a:t>
                      </a:r>
                      <a:endParaRPr lang="es-AR" cap="all" dirty="0">
                        <a:solidFill>
                          <a:schemeClr val="tx1"/>
                        </a:solidFill>
                      </a:endParaRPr>
                    </a:p>
                  </a:txBody>
                  <a:tcPr/>
                </a:tc>
                <a:tc>
                  <a:txBody>
                    <a:bodyPr/>
                    <a:lstStyle/>
                    <a:p>
                      <a:pPr algn="ctr"/>
                      <a:r>
                        <a:rPr lang="es-AR" cap="all" dirty="0" err="1"/>
                        <a:t>TotaIs</a:t>
                      </a:r>
                      <a:endParaRPr lang="es-AR" cap="all" dirty="0">
                        <a:solidFill>
                          <a:schemeClr val="tx1"/>
                        </a:solidFill>
                      </a:endParaRPr>
                    </a:p>
                  </a:txBody>
                  <a:tcPr/>
                </a:tc>
                <a:tc>
                  <a:txBody>
                    <a:bodyPr/>
                    <a:lstStyle/>
                    <a:p>
                      <a:pPr algn="ctr"/>
                      <a:r>
                        <a:rPr lang="es-AR" cap="all" dirty="0"/>
                        <a:t>Argentina</a:t>
                      </a:r>
                      <a:endParaRPr lang="es-AR" cap="all" dirty="0">
                        <a:solidFill>
                          <a:schemeClr val="tx1"/>
                        </a:solidFill>
                      </a:endParaRPr>
                    </a:p>
                  </a:txBody>
                  <a:tcPr/>
                </a:tc>
                <a:extLst>
                  <a:ext uri="{0D108BD9-81ED-4DB2-BD59-A6C34878D82A}">
                    <a16:rowId xmlns:a16="http://schemas.microsoft.com/office/drawing/2014/main" val="10000"/>
                  </a:ext>
                </a:extLst>
              </a:tr>
              <a:tr h="370840">
                <a:tc>
                  <a:txBody>
                    <a:bodyPr/>
                    <a:lstStyle/>
                    <a:p>
                      <a:r>
                        <a:rPr lang="es-AR" cap="none" dirty="0"/>
                        <a:t>Vendas</a:t>
                      </a:r>
                      <a:r>
                        <a:rPr lang="es-AR" cap="none" baseline="0" dirty="0"/>
                        <a:t> </a:t>
                      </a:r>
                      <a:r>
                        <a:rPr lang="es-AR" cap="none" baseline="0" dirty="0" err="1"/>
                        <a:t>anuais</a:t>
                      </a:r>
                      <a:endParaRPr lang="es-AR" cap="none" dirty="0"/>
                    </a:p>
                  </a:txBody>
                  <a:tcPr/>
                </a:tc>
                <a:tc>
                  <a:txBody>
                    <a:bodyPr/>
                    <a:lstStyle/>
                    <a:p>
                      <a:pPr algn="ctr"/>
                      <a:r>
                        <a:rPr lang="es-AR" cap="all" dirty="0"/>
                        <a:t>U$S 210 M</a:t>
                      </a:r>
                    </a:p>
                  </a:txBody>
                  <a:tcPr/>
                </a:tc>
                <a:tc>
                  <a:txBody>
                    <a:bodyPr/>
                    <a:lstStyle/>
                    <a:p>
                      <a:pPr algn="ctr"/>
                      <a:r>
                        <a:rPr lang="es-AR" cap="all" dirty="0"/>
                        <a:t>81%</a:t>
                      </a:r>
                    </a:p>
                  </a:txBody>
                  <a:tcPr/>
                </a:tc>
                <a:extLst>
                  <a:ext uri="{0D108BD9-81ED-4DB2-BD59-A6C34878D82A}">
                    <a16:rowId xmlns:a16="http://schemas.microsoft.com/office/drawing/2014/main" val="10001"/>
                  </a:ext>
                </a:extLst>
              </a:tr>
              <a:tr h="370840">
                <a:tc>
                  <a:txBody>
                    <a:bodyPr/>
                    <a:lstStyle/>
                    <a:p>
                      <a:r>
                        <a:rPr lang="es-AR" cap="none" dirty="0" err="1"/>
                        <a:t>Produção</a:t>
                      </a:r>
                      <a:r>
                        <a:rPr lang="es-AR" cap="none" dirty="0"/>
                        <a:t> total</a:t>
                      </a:r>
                      <a:r>
                        <a:rPr lang="es-AR" cap="none" baseline="0" dirty="0"/>
                        <a:t> anual</a:t>
                      </a:r>
                    </a:p>
                    <a:p>
                      <a:r>
                        <a:rPr lang="es-AR" cap="none" baseline="0" dirty="0"/>
                        <a:t>de </a:t>
                      </a:r>
                      <a:r>
                        <a:rPr lang="es-AR" cap="none" baseline="0" dirty="0" err="1"/>
                        <a:t>citros</a:t>
                      </a:r>
                      <a:endParaRPr lang="es-AR" cap="none" dirty="0"/>
                    </a:p>
                  </a:txBody>
                  <a:tcPr/>
                </a:tc>
                <a:tc>
                  <a:txBody>
                    <a:bodyPr/>
                    <a:lstStyle/>
                    <a:p>
                      <a:pPr algn="ctr"/>
                      <a:r>
                        <a:rPr lang="es-AR" cap="all" dirty="0"/>
                        <a:t>550.000 </a:t>
                      </a:r>
                      <a:r>
                        <a:rPr lang="es-AR" cap="all" dirty="0" err="1"/>
                        <a:t>tn</a:t>
                      </a:r>
                      <a:endParaRPr lang="es-AR" cap="all" dirty="0"/>
                    </a:p>
                  </a:txBody>
                  <a:tcPr/>
                </a:tc>
                <a:tc>
                  <a:txBody>
                    <a:bodyPr/>
                    <a:lstStyle/>
                    <a:p>
                      <a:pPr algn="ctr"/>
                      <a:r>
                        <a:rPr lang="es-AR" cap="all" dirty="0"/>
                        <a:t>72%</a:t>
                      </a:r>
                    </a:p>
                  </a:txBody>
                  <a:tcPr/>
                </a:tc>
                <a:extLst>
                  <a:ext uri="{0D108BD9-81ED-4DB2-BD59-A6C34878D82A}">
                    <a16:rowId xmlns:a16="http://schemas.microsoft.com/office/drawing/2014/main" val="10002"/>
                  </a:ext>
                </a:extLst>
              </a:tr>
              <a:tr h="370840">
                <a:tc>
                  <a:txBody>
                    <a:bodyPr/>
                    <a:lstStyle/>
                    <a:p>
                      <a:r>
                        <a:rPr lang="es-AR" cap="none" dirty="0"/>
                        <a:t>Área em </a:t>
                      </a:r>
                      <a:r>
                        <a:rPr lang="es-AR" cap="none" dirty="0" err="1"/>
                        <a:t>produção</a:t>
                      </a:r>
                      <a:endParaRPr lang="es-AR" cap="none" dirty="0"/>
                    </a:p>
                  </a:txBody>
                  <a:tcPr/>
                </a:tc>
                <a:tc>
                  <a:txBody>
                    <a:bodyPr/>
                    <a:lstStyle/>
                    <a:p>
                      <a:pPr algn="ctr"/>
                      <a:r>
                        <a:rPr lang="es-AR" cap="all" dirty="0"/>
                        <a:t>8.450 ha</a:t>
                      </a:r>
                    </a:p>
                  </a:txBody>
                  <a:tcPr/>
                </a:tc>
                <a:tc>
                  <a:txBody>
                    <a:bodyPr/>
                    <a:lstStyle/>
                    <a:p>
                      <a:pPr algn="ctr"/>
                      <a:r>
                        <a:rPr lang="es-AR" cap="all" dirty="0"/>
                        <a:t>76%</a:t>
                      </a:r>
                    </a:p>
                  </a:txBody>
                  <a:tcPr/>
                </a:tc>
                <a:extLst>
                  <a:ext uri="{0D108BD9-81ED-4DB2-BD59-A6C34878D82A}">
                    <a16:rowId xmlns:a16="http://schemas.microsoft.com/office/drawing/2014/main" val="10003"/>
                  </a:ext>
                </a:extLst>
              </a:tr>
              <a:tr h="370840">
                <a:tc>
                  <a:txBody>
                    <a:bodyPr/>
                    <a:lstStyle/>
                    <a:p>
                      <a:r>
                        <a:rPr lang="es-AR" cap="none" dirty="0" err="1"/>
                        <a:t>Capacidade</a:t>
                      </a:r>
                      <a:r>
                        <a:rPr lang="es-AR" cap="none" dirty="0"/>
                        <a:t> de </a:t>
                      </a:r>
                      <a:r>
                        <a:rPr lang="es-AR" cap="none" dirty="0" err="1"/>
                        <a:t>processo</a:t>
                      </a:r>
                      <a:r>
                        <a:rPr lang="es-AR" cap="none" baseline="0" dirty="0"/>
                        <a:t> por temporada (fresco + </a:t>
                      </a:r>
                      <a:r>
                        <a:rPr lang="es-AR" cap="none" baseline="0" dirty="0" err="1"/>
                        <a:t>indústria</a:t>
                      </a:r>
                      <a:r>
                        <a:rPr lang="es-AR" cap="none" baseline="0" dirty="0"/>
                        <a:t>)</a:t>
                      </a:r>
                      <a:endParaRPr lang="es-AR" cap="none" dirty="0"/>
                    </a:p>
                  </a:txBody>
                  <a:tcPr/>
                </a:tc>
                <a:tc>
                  <a:txBody>
                    <a:bodyPr/>
                    <a:lstStyle/>
                    <a:p>
                      <a:pPr algn="ctr"/>
                      <a:r>
                        <a:rPr lang="es-AR" cap="all" dirty="0"/>
                        <a:t>3000 </a:t>
                      </a:r>
                      <a:r>
                        <a:rPr lang="es-AR" cap="all" dirty="0" err="1"/>
                        <a:t>tn</a:t>
                      </a:r>
                      <a:endParaRPr lang="es-AR" cap="all" dirty="0"/>
                    </a:p>
                  </a:txBody>
                  <a:tcPr/>
                </a:tc>
                <a:tc>
                  <a:txBody>
                    <a:bodyPr/>
                    <a:lstStyle/>
                    <a:p>
                      <a:pPr algn="ctr"/>
                      <a:r>
                        <a:rPr lang="es-AR" cap="all" dirty="0"/>
                        <a:t>80%</a:t>
                      </a:r>
                    </a:p>
                  </a:txBody>
                  <a:tcPr/>
                </a:tc>
                <a:extLst>
                  <a:ext uri="{0D108BD9-81ED-4DB2-BD59-A6C34878D82A}">
                    <a16:rowId xmlns:a16="http://schemas.microsoft.com/office/drawing/2014/main" val="10004"/>
                  </a:ext>
                </a:extLst>
              </a:tr>
            </a:tbl>
          </a:graphicData>
        </a:graphic>
      </p:graphicFrame>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78163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 y="1493819"/>
            <a:ext cx="9132351" cy="5143094"/>
          </a:xfrm>
          <a:prstGeom prst="rect">
            <a:avLst/>
          </a:prstGeom>
        </p:spPr>
      </p:pic>
      <p:sp>
        <p:nvSpPr>
          <p:cNvPr id="7" name="TextBox 6"/>
          <p:cNvSpPr txBox="1"/>
          <p:nvPr/>
        </p:nvSpPr>
        <p:spPr>
          <a:xfrm>
            <a:off x="2126495" y="1149927"/>
            <a:ext cx="2472258" cy="2557338"/>
          </a:xfrm>
          <a:prstGeom prst="rect">
            <a:avLst/>
          </a:prstGeom>
          <a:noFill/>
        </p:spPr>
        <p:txBody>
          <a:bodyPr wrap="square" lIns="0" tIns="0" rIns="0" bIns="0" rtlCol="0">
            <a:noAutofit/>
          </a:bodyPr>
          <a:lstStyle/>
          <a:p>
            <a:pPr algn="ctr"/>
            <a:r>
              <a:rPr lang="es-ES" sz="2000" b="1" dirty="0"/>
              <a:t>DESTINOS</a:t>
            </a:r>
            <a:endParaRPr lang="es-AR" sz="2000" b="1" dirty="0"/>
          </a:p>
        </p:txBody>
      </p:sp>
      <p:sp>
        <p:nvSpPr>
          <p:cNvPr id="11" name="TextBox 10"/>
          <p:cNvSpPr txBox="1"/>
          <p:nvPr/>
        </p:nvSpPr>
        <p:spPr>
          <a:xfrm>
            <a:off x="1217214" y="2279783"/>
            <a:ext cx="1112545" cy="374461"/>
          </a:xfrm>
          <a:prstGeom prst="rect">
            <a:avLst/>
          </a:prstGeom>
          <a:noFill/>
        </p:spPr>
        <p:txBody>
          <a:bodyPr wrap="square" rtlCol="0">
            <a:spAutoFit/>
          </a:bodyPr>
          <a:lstStyle/>
          <a:p>
            <a:pPr algn="r">
              <a:lnSpc>
                <a:spcPts val="1112"/>
              </a:lnSpc>
            </a:pPr>
            <a:r>
              <a:rPr lang="es-AR" sz="856" dirty="0" err="1"/>
              <a:t>Rússia</a:t>
            </a:r>
            <a:r>
              <a:rPr lang="es-AR" sz="856" dirty="0"/>
              <a:t> e </a:t>
            </a:r>
            <a:r>
              <a:rPr lang="es-AR" sz="856" dirty="0" err="1"/>
              <a:t>Balcãs</a:t>
            </a:r>
            <a:endParaRPr lang="es-AR" sz="856" dirty="0"/>
          </a:p>
          <a:p>
            <a:pPr algn="r">
              <a:lnSpc>
                <a:spcPts val="1112"/>
              </a:lnSpc>
            </a:pPr>
            <a:r>
              <a:rPr lang="es-AR" sz="1283" b="1" dirty="0"/>
              <a:t>13,1%  </a:t>
            </a:r>
          </a:p>
        </p:txBody>
      </p:sp>
      <p:sp>
        <p:nvSpPr>
          <p:cNvPr id="14" name="TextBox 13"/>
          <p:cNvSpPr txBox="1"/>
          <p:nvPr/>
        </p:nvSpPr>
        <p:spPr>
          <a:xfrm>
            <a:off x="1723448" y="2740647"/>
            <a:ext cx="579852" cy="374461"/>
          </a:xfrm>
          <a:prstGeom prst="rect">
            <a:avLst/>
          </a:prstGeom>
          <a:noFill/>
        </p:spPr>
        <p:txBody>
          <a:bodyPr wrap="square" rtlCol="0">
            <a:spAutoFit/>
          </a:bodyPr>
          <a:lstStyle/>
          <a:p>
            <a:pPr algn="r">
              <a:lnSpc>
                <a:spcPts val="1112"/>
              </a:lnSpc>
            </a:pPr>
            <a:r>
              <a:rPr lang="es-AR" sz="856" dirty="0"/>
              <a:t>África  </a:t>
            </a:r>
          </a:p>
          <a:p>
            <a:pPr algn="r">
              <a:lnSpc>
                <a:spcPts val="1112"/>
              </a:lnSpc>
            </a:pPr>
            <a:r>
              <a:rPr lang="es-AR" sz="1283" b="1" dirty="0"/>
              <a:t>0,3%  </a:t>
            </a:r>
          </a:p>
        </p:txBody>
      </p:sp>
      <p:sp>
        <p:nvSpPr>
          <p:cNvPr id="15" name="TextBox 14"/>
          <p:cNvSpPr txBox="1"/>
          <p:nvPr/>
        </p:nvSpPr>
        <p:spPr>
          <a:xfrm>
            <a:off x="1480292" y="3093385"/>
            <a:ext cx="973816" cy="374461"/>
          </a:xfrm>
          <a:prstGeom prst="rect">
            <a:avLst/>
          </a:prstGeom>
          <a:noFill/>
        </p:spPr>
        <p:txBody>
          <a:bodyPr wrap="square" rtlCol="0">
            <a:spAutoFit/>
          </a:bodyPr>
          <a:lstStyle/>
          <a:p>
            <a:pPr algn="r">
              <a:lnSpc>
                <a:spcPts val="1112"/>
              </a:lnSpc>
            </a:pPr>
            <a:r>
              <a:rPr lang="es-AR" sz="856" dirty="0"/>
              <a:t>Extremo Oriente</a:t>
            </a:r>
          </a:p>
          <a:p>
            <a:pPr algn="r">
              <a:lnSpc>
                <a:spcPts val="1112"/>
              </a:lnSpc>
            </a:pPr>
            <a:r>
              <a:rPr lang="es-AR" sz="1283" b="1" dirty="0"/>
              <a:t>9%  </a:t>
            </a:r>
          </a:p>
        </p:txBody>
      </p:sp>
      <p:sp>
        <p:nvSpPr>
          <p:cNvPr id="16" name="TextBox 15"/>
          <p:cNvSpPr txBox="1"/>
          <p:nvPr/>
        </p:nvSpPr>
        <p:spPr>
          <a:xfrm>
            <a:off x="300069" y="1711255"/>
            <a:ext cx="2518805" cy="534377"/>
          </a:xfrm>
          <a:prstGeom prst="rect">
            <a:avLst/>
          </a:prstGeom>
          <a:noFill/>
        </p:spPr>
        <p:txBody>
          <a:bodyPr wrap="square" rtlCol="0">
            <a:spAutoFit/>
          </a:bodyPr>
          <a:lstStyle/>
          <a:p>
            <a:pPr algn="r">
              <a:lnSpc>
                <a:spcPts val="1112"/>
              </a:lnSpc>
            </a:pPr>
            <a:r>
              <a:rPr lang="es-AR" sz="1600" dirty="0"/>
              <a:t>América e Norte da Europa</a:t>
            </a:r>
          </a:p>
          <a:p>
            <a:pPr algn="r">
              <a:lnSpc>
                <a:spcPts val="1112"/>
              </a:lnSpc>
            </a:pPr>
            <a:endParaRPr lang="es-AR" sz="1600" dirty="0"/>
          </a:p>
          <a:p>
            <a:pPr algn="ctr">
              <a:lnSpc>
                <a:spcPts val="1112"/>
              </a:lnSpc>
            </a:pPr>
            <a:r>
              <a:rPr lang="es-AR" sz="1600" b="1" dirty="0"/>
              <a:t>15,6%  </a:t>
            </a:r>
          </a:p>
        </p:txBody>
      </p:sp>
      <p:sp>
        <p:nvSpPr>
          <p:cNvPr id="17" name="TextBox 16"/>
          <p:cNvSpPr txBox="1"/>
          <p:nvPr/>
        </p:nvSpPr>
        <p:spPr>
          <a:xfrm>
            <a:off x="1355847" y="3483718"/>
            <a:ext cx="1463027" cy="374461"/>
          </a:xfrm>
          <a:prstGeom prst="rect">
            <a:avLst/>
          </a:prstGeom>
          <a:noFill/>
        </p:spPr>
        <p:txBody>
          <a:bodyPr wrap="square" rtlCol="0">
            <a:spAutoFit/>
          </a:bodyPr>
          <a:lstStyle/>
          <a:p>
            <a:pPr algn="r">
              <a:lnSpc>
                <a:spcPts val="1112"/>
              </a:lnSpc>
            </a:pPr>
            <a:r>
              <a:rPr lang="es-AR" sz="856" dirty="0"/>
              <a:t>Medio Oriente</a:t>
            </a:r>
          </a:p>
          <a:p>
            <a:pPr algn="r">
              <a:lnSpc>
                <a:spcPts val="1112"/>
              </a:lnSpc>
            </a:pPr>
            <a:r>
              <a:rPr lang="es-AR" sz="1283" b="1" dirty="0"/>
              <a:t>13,9%  </a:t>
            </a:r>
          </a:p>
        </p:txBody>
      </p:sp>
      <p:sp>
        <p:nvSpPr>
          <p:cNvPr id="18" name="TextBox 17"/>
          <p:cNvSpPr txBox="1"/>
          <p:nvPr/>
        </p:nvSpPr>
        <p:spPr>
          <a:xfrm>
            <a:off x="4046141" y="2078879"/>
            <a:ext cx="1341844" cy="515526"/>
          </a:xfrm>
          <a:prstGeom prst="rect">
            <a:avLst/>
          </a:prstGeom>
          <a:noFill/>
        </p:spPr>
        <p:txBody>
          <a:bodyPr wrap="square" rtlCol="0">
            <a:spAutoFit/>
          </a:bodyPr>
          <a:lstStyle/>
          <a:p>
            <a:pPr>
              <a:lnSpc>
                <a:spcPts val="1112"/>
              </a:lnSpc>
            </a:pPr>
            <a:r>
              <a:rPr lang="es-AR" sz="1600" dirty="0" err="1"/>
              <a:t>Mediterrâneo</a:t>
            </a:r>
            <a:endParaRPr lang="es-AR" sz="1600" dirty="0"/>
          </a:p>
          <a:p>
            <a:pPr>
              <a:lnSpc>
                <a:spcPts val="1112"/>
              </a:lnSpc>
            </a:pPr>
            <a:r>
              <a:rPr lang="es-AR" sz="1600" dirty="0"/>
              <a:t> </a:t>
            </a:r>
          </a:p>
          <a:p>
            <a:pPr algn="ctr">
              <a:lnSpc>
                <a:spcPts val="1112"/>
              </a:lnSpc>
            </a:pPr>
            <a:r>
              <a:rPr lang="es-AR" sz="1600" b="1" dirty="0"/>
              <a:t>48,1%  </a:t>
            </a:r>
          </a:p>
        </p:txBody>
      </p:sp>
      <p:sp>
        <p:nvSpPr>
          <p:cNvPr id="19" name="TextBox 18"/>
          <p:cNvSpPr txBox="1"/>
          <p:nvPr/>
        </p:nvSpPr>
        <p:spPr>
          <a:xfrm>
            <a:off x="6125402" y="1159015"/>
            <a:ext cx="2176914" cy="2100704"/>
          </a:xfrm>
          <a:prstGeom prst="rect">
            <a:avLst/>
          </a:prstGeom>
          <a:noFill/>
        </p:spPr>
        <p:txBody>
          <a:bodyPr wrap="square" lIns="0" tIns="0" rIns="0" bIns="0" rtlCol="0">
            <a:noAutofit/>
          </a:bodyPr>
          <a:lstStyle/>
          <a:p>
            <a:pPr algn="ctr"/>
            <a:r>
              <a:rPr lang="es-ES" sz="2000" b="1" cap="all" dirty="0" err="1"/>
              <a:t>DistribuIÇÃO</a:t>
            </a:r>
            <a:r>
              <a:rPr lang="es-ES" sz="2000" b="1" cap="all" dirty="0"/>
              <a:t> por </a:t>
            </a:r>
            <a:r>
              <a:rPr lang="es-ES" sz="2000" b="1" cap="all" dirty="0" err="1"/>
              <a:t>espÉcie</a:t>
            </a:r>
            <a:endParaRPr lang="es-AR" sz="2000" b="1" cap="all" dirty="0"/>
          </a:p>
        </p:txBody>
      </p:sp>
      <p:sp>
        <p:nvSpPr>
          <p:cNvPr id="21" name="TextBox 20"/>
          <p:cNvSpPr txBox="1"/>
          <p:nvPr/>
        </p:nvSpPr>
        <p:spPr>
          <a:xfrm>
            <a:off x="7747650" y="1794409"/>
            <a:ext cx="800495" cy="374461"/>
          </a:xfrm>
          <a:prstGeom prst="rect">
            <a:avLst/>
          </a:prstGeom>
          <a:noFill/>
        </p:spPr>
        <p:txBody>
          <a:bodyPr wrap="square" rtlCol="0">
            <a:spAutoFit/>
          </a:bodyPr>
          <a:lstStyle/>
          <a:p>
            <a:pPr>
              <a:lnSpc>
                <a:spcPts val="1112"/>
              </a:lnSpc>
            </a:pPr>
            <a:r>
              <a:rPr lang="es-AR" sz="856" dirty="0" err="1"/>
              <a:t>NLranja</a:t>
            </a:r>
            <a:endParaRPr lang="es-AR" sz="856" dirty="0"/>
          </a:p>
          <a:p>
            <a:pPr>
              <a:lnSpc>
                <a:spcPts val="1112"/>
              </a:lnSpc>
            </a:pPr>
            <a:r>
              <a:rPr lang="es-AR" sz="1283" b="1" dirty="0"/>
              <a:t>41,4%  </a:t>
            </a:r>
          </a:p>
        </p:txBody>
      </p:sp>
      <p:sp>
        <p:nvSpPr>
          <p:cNvPr id="22" name="TextBox 21"/>
          <p:cNvSpPr txBox="1"/>
          <p:nvPr/>
        </p:nvSpPr>
        <p:spPr>
          <a:xfrm>
            <a:off x="8049482" y="2453340"/>
            <a:ext cx="800495" cy="374461"/>
          </a:xfrm>
          <a:prstGeom prst="rect">
            <a:avLst/>
          </a:prstGeom>
          <a:noFill/>
        </p:spPr>
        <p:txBody>
          <a:bodyPr wrap="square" rtlCol="0">
            <a:spAutoFit/>
          </a:bodyPr>
          <a:lstStyle/>
          <a:p>
            <a:pPr>
              <a:lnSpc>
                <a:spcPts val="1112"/>
              </a:lnSpc>
            </a:pPr>
            <a:r>
              <a:rPr lang="es-AR" sz="856" dirty="0"/>
              <a:t>Pomelo</a:t>
            </a:r>
          </a:p>
          <a:p>
            <a:pPr>
              <a:lnSpc>
                <a:spcPts val="1112"/>
              </a:lnSpc>
            </a:pPr>
            <a:r>
              <a:rPr lang="es-AR" sz="1283" b="1" dirty="0"/>
              <a:t>1,5%  </a:t>
            </a:r>
          </a:p>
        </p:txBody>
      </p:sp>
      <p:sp>
        <p:nvSpPr>
          <p:cNvPr id="23" name="TextBox 22"/>
          <p:cNvSpPr txBox="1"/>
          <p:nvPr/>
        </p:nvSpPr>
        <p:spPr>
          <a:xfrm>
            <a:off x="5446187" y="2362950"/>
            <a:ext cx="800495" cy="374461"/>
          </a:xfrm>
          <a:prstGeom prst="rect">
            <a:avLst/>
          </a:prstGeom>
          <a:noFill/>
        </p:spPr>
        <p:txBody>
          <a:bodyPr wrap="square" rtlCol="0">
            <a:spAutoFit/>
          </a:bodyPr>
          <a:lstStyle/>
          <a:p>
            <a:pPr algn="r">
              <a:lnSpc>
                <a:spcPts val="1112"/>
              </a:lnSpc>
            </a:pPr>
            <a:r>
              <a:rPr lang="es-AR" sz="856" dirty="0"/>
              <a:t>Fruta doce</a:t>
            </a:r>
          </a:p>
          <a:p>
            <a:pPr algn="r">
              <a:lnSpc>
                <a:spcPts val="1112"/>
              </a:lnSpc>
            </a:pPr>
            <a:r>
              <a:rPr lang="es-AR" sz="1283" b="1" dirty="0"/>
              <a:t>9,2%  </a:t>
            </a:r>
          </a:p>
        </p:txBody>
      </p:sp>
      <p:sp>
        <p:nvSpPr>
          <p:cNvPr id="24" name="TextBox 23"/>
          <p:cNvSpPr txBox="1"/>
          <p:nvPr/>
        </p:nvSpPr>
        <p:spPr>
          <a:xfrm>
            <a:off x="6425179" y="3731338"/>
            <a:ext cx="1355161" cy="515526"/>
          </a:xfrm>
          <a:prstGeom prst="rect">
            <a:avLst/>
          </a:prstGeom>
          <a:solidFill>
            <a:srgbClr val="FFFF66"/>
          </a:solidFill>
        </p:spPr>
        <p:txBody>
          <a:bodyPr wrap="square" rtlCol="0">
            <a:spAutoFit/>
          </a:bodyPr>
          <a:lstStyle/>
          <a:p>
            <a:pPr algn="ctr">
              <a:lnSpc>
                <a:spcPts val="1112"/>
              </a:lnSpc>
            </a:pPr>
            <a:r>
              <a:rPr lang="es-AR" sz="2000" dirty="0"/>
              <a:t>LIMÃO</a:t>
            </a:r>
          </a:p>
          <a:p>
            <a:pPr algn="ctr">
              <a:lnSpc>
                <a:spcPts val="1112"/>
              </a:lnSpc>
            </a:pPr>
            <a:endParaRPr lang="es-AR" sz="2000" b="1" dirty="0"/>
          </a:p>
          <a:p>
            <a:pPr algn="ctr">
              <a:lnSpc>
                <a:spcPts val="1112"/>
              </a:lnSpc>
            </a:pPr>
            <a:r>
              <a:rPr lang="es-AR" sz="2000" b="1" dirty="0"/>
              <a:t>47,9%  </a:t>
            </a:r>
          </a:p>
        </p:txBody>
      </p:sp>
      <p:sp>
        <p:nvSpPr>
          <p:cNvPr id="30" name="Marcador de título 1"/>
          <p:cNvSpPr txBox="1">
            <a:spLocks/>
          </p:cNvSpPr>
          <p:nvPr/>
        </p:nvSpPr>
        <p:spPr>
          <a:xfrm>
            <a:off x="300069" y="208767"/>
            <a:ext cx="7252830" cy="539447"/>
          </a:xfrm>
          <a:prstGeom prst="rect">
            <a:avLst/>
          </a:prstGeom>
        </p:spPr>
        <p:txBody>
          <a:bodyPr vert="horz" lIns="89216" tIns="44609" rIns="89216" bIns="44609" rtlCol="0" anchor="ctr">
            <a:normAutofit lnSpcReduction="10000"/>
          </a:bodyPr>
          <a:lstStyle>
            <a:lvl1pPr algn="l" defTabSz="521437" rtl="0" eaLnBrk="1" latinLnBrk="0" hangingPunct="1">
              <a:spcBef>
                <a:spcPct val="0"/>
              </a:spcBef>
              <a:buNone/>
              <a:defRPr sz="3500" b="1" i="1" kern="1200">
                <a:solidFill>
                  <a:schemeClr val="tx1"/>
                </a:solidFill>
                <a:latin typeface="Arial"/>
                <a:ea typeface="+mj-ea"/>
                <a:cs typeface="Arial"/>
              </a:defRPr>
            </a:lvl1pPr>
          </a:lstStyle>
          <a:p>
            <a:pPr>
              <a:defRPr/>
            </a:pPr>
            <a:r>
              <a:rPr lang="es-AR" sz="2994" i="0" dirty="0">
                <a:latin typeface="+mn-lt"/>
                <a:cs typeface="Arial" charset="0"/>
              </a:rPr>
              <a:t>Fruta fresca</a:t>
            </a:r>
            <a:endParaRPr lang="es-AR" sz="2994" i="0" dirty="0">
              <a:solidFill>
                <a:srgbClr val="003300"/>
              </a:solidFill>
              <a:latin typeface="+mn-lt"/>
              <a:cs typeface="Tahoma" pitchFamily="34" charset="0"/>
            </a:endParaRPr>
          </a:p>
        </p:txBody>
      </p:sp>
      <p:sp>
        <p:nvSpPr>
          <p:cNvPr id="2" name="CuadroTexto 1"/>
          <p:cNvSpPr txBox="1"/>
          <p:nvPr/>
        </p:nvSpPr>
        <p:spPr>
          <a:xfrm flipH="1" flipV="1">
            <a:off x="6246682" y="4379785"/>
            <a:ext cx="2055634" cy="1916758"/>
          </a:xfrm>
          <a:prstGeom prst="rect">
            <a:avLst/>
          </a:prstGeom>
          <a:solidFill>
            <a:schemeClr val="bg1"/>
          </a:solidFill>
        </p:spPr>
        <p:txBody>
          <a:bodyPr wrap="square" rtlCol="0">
            <a:spAutoFit/>
          </a:bodyPr>
          <a:lstStyle/>
          <a:p>
            <a:endParaRPr lang="es-AR" dirty="0"/>
          </a:p>
        </p:txBody>
      </p:sp>
      <p:pic>
        <p:nvPicPr>
          <p:cNvPr id="20" name="Imagem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62945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CuadroTexto"/>
          <p:cNvSpPr txBox="1">
            <a:spLocks noChangeArrowheads="1"/>
          </p:cNvSpPr>
          <p:nvPr/>
        </p:nvSpPr>
        <p:spPr bwMode="auto">
          <a:xfrm>
            <a:off x="149204" y="178119"/>
            <a:ext cx="67659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2800" b="1" dirty="0" err="1">
                <a:latin typeface="+mj-lt"/>
              </a:rPr>
              <a:t>Regiões</a:t>
            </a:r>
            <a:r>
              <a:rPr lang="es-AR" altLang="es-AR" sz="2800" b="1" dirty="0">
                <a:latin typeface="+mj-lt"/>
              </a:rPr>
              <a:t> </a:t>
            </a:r>
            <a:r>
              <a:rPr lang="es-AR" altLang="es-AR" sz="2800" b="1" dirty="0" err="1">
                <a:latin typeface="+mj-lt"/>
              </a:rPr>
              <a:t>produtoras</a:t>
            </a:r>
            <a:r>
              <a:rPr lang="es-AR" altLang="es-AR" sz="2800" b="1" dirty="0">
                <a:latin typeface="+mj-lt"/>
              </a:rPr>
              <a:t> de </a:t>
            </a:r>
            <a:r>
              <a:rPr lang="es-AR" altLang="es-AR" sz="2800" b="1" dirty="0" err="1">
                <a:latin typeface="+mj-lt"/>
              </a:rPr>
              <a:t>citros</a:t>
            </a:r>
            <a:r>
              <a:rPr lang="es-AR" altLang="es-AR" sz="2800" b="1" dirty="0">
                <a:latin typeface="+mj-lt"/>
              </a:rPr>
              <a:t> na Argentina</a:t>
            </a:r>
          </a:p>
        </p:txBody>
      </p:sp>
      <p:cxnSp>
        <p:nvCxnSpPr>
          <p:cNvPr id="10247" name="11 Conector recto de flecha"/>
          <p:cNvCxnSpPr>
            <a:cxnSpLocks noChangeShapeType="1"/>
          </p:cNvCxnSpPr>
          <p:nvPr/>
        </p:nvCxnSpPr>
        <p:spPr bwMode="auto">
          <a:xfrm>
            <a:off x="2175974" y="2071688"/>
            <a:ext cx="1285875" cy="1587"/>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rotWithShape="1">
          <a:blip r:embed="rId2" cstate="print"/>
          <a:srcRect l="2042" t="-415" r="21282" b="3192"/>
          <a:stretch/>
        </p:blipFill>
        <p:spPr bwMode="auto">
          <a:xfrm>
            <a:off x="761513" y="1337310"/>
            <a:ext cx="6552258" cy="5372100"/>
          </a:xfrm>
          <a:prstGeom prst="rect">
            <a:avLst/>
          </a:prstGeom>
          <a:ln>
            <a:noFill/>
          </a:ln>
          <a:effectLst>
            <a:softEdge rad="112500"/>
          </a:effectLst>
        </p:spPr>
      </p:pic>
      <p:sp>
        <p:nvSpPr>
          <p:cNvPr id="10246" name="9 CuadroTexto"/>
          <p:cNvSpPr txBox="1">
            <a:spLocks noChangeArrowheads="1"/>
          </p:cNvSpPr>
          <p:nvPr/>
        </p:nvSpPr>
        <p:spPr bwMode="auto">
          <a:xfrm>
            <a:off x="149204" y="1194525"/>
            <a:ext cx="1821030" cy="923330"/>
          </a:xfrm>
          <a:prstGeom prst="rect">
            <a:avLst/>
          </a:prstGeom>
          <a:solidFill>
            <a:schemeClr val="bg1">
              <a:lumMod val="95000"/>
            </a:schemeClr>
          </a:solidFill>
          <a:ln w="38100">
            <a:solidFill>
              <a:srgbClr val="FFFF00"/>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b="1" dirty="0">
                <a:solidFill>
                  <a:srgbClr val="002060"/>
                </a:solidFill>
                <a:latin typeface="+mj-lt"/>
              </a:rPr>
              <a:t>Cancro Cítrico desde 2002</a:t>
            </a:r>
          </a:p>
          <a:p>
            <a:pPr eaLnBrk="1" hangingPunct="1"/>
            <a:endParaRPr lang="es-AR" altLang="es-AR" dirty="0"/>
          </a:p>
        </p:txBody>
      </p:sp>
      <p:sp>
        <p:nvSpPr>
          <p:cNvPr id="10244" name="5 CuadroTexto"/>
          <p:cNvSpPr txBox="1">
            <a:spLocks noChangeArrowheads="1"/>
          </p:cNvSpPr>
          <p:nvPr/>
        </p:nvSpPr>
        <p:spPr bwMode="auto">
          <a:xfrm>
            <a:off x="5899308" y="4436226"/>
            <a:ext cx="2214563" cy="707886"/>
          </a:xfrm>
          <a:prstGeom prst="rect">
            <a:avLst/>
          </a:prstGeom>
          <a:solidFill>
            <a:schemeClr val="bg1">
              <a:lumMod val="95000"/>
            </a:schemeClr>
          </a:solidFill>
          <a:ln w="57150">
            <a:solidFill>
              <a:srgbClr val="FFC000"/>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AR" altLang="es-AR" sz="2000" b="1" dirty="0">
                <a:solidFill>
                  <a:srgbClr val="002060"/>
                </a:solidFill>
                <a:latin typeface="+mj-lt"/>
              </a:rPr>
              <a:t>Cancro Cítrico desde 1927 </a:t>
            </a:r>
          </a:p>
        </p:txBody>
      </p:sp>
      <p:sp>
        <p:nvSpPr>
          <p:cNvPr id="3" name="Flecha a la derecha con bandas 2"/>
          <p:cNvSpPr/>
          <p:nvPr/>
        </p:nvSpPr>
        <p:spPr>
          <a:xfrm rot="12947669">
            <a:off x="2677838" y="3465993"/>
            <a:ext cx="1962825" cy="601942"/>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822034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48286" y="45531"/>
            <a:ext cx="6252514" cy="1143000"/>
          </a:xfrm>
        </p:spPr>
        <p:txBody>
          <a:bodyPr/>
          <a:lstStyle/>
          <a:p>
            <a:pPr eaLnBrk="1" hangingPunct="1"/>
            <a:r>
              <a:rPr lang="es-MX" altLang="es-AR" sz="2400" b="1" dirty="0" err="1"/>
              <a:t>Fatores</a:t>
            </a:r>
            <a:r>
              <a:rPr lang="es-MX" altLang="es-AR" sz="2400" b="1" dirty="0"/>
              <a:t> que </a:t>
            </a:r>
            <a:r>
              <a:rPr lang="es-MX" altLang="es-AR" sz="2400" b="1" dirty="0" err="1"/>
              <a:t>Afetam</a:t>
            </a:r>
            <a:r>
              <a:rPr lang="es-MX" altLang="es-AR" sz="2400" b="1" dirty="0"/>
              <a:t> o </a:t>
            </a:r>
            <a:r>
              <a:rPr lang="es-MX" altLang="es-AR" sz="2400" b="1" dirty="0" err="1"/>
              <a:t>Desenvolvimento</a:t>
            </a:r>
            <a:r>
              <a:rPr lang="es-MX" altLang="es-AR" sz="2400" b="1" dirty="0"/>
              <a:t> do Cancro Cítrico</a:t>
            </a:r>
            <a:endParaRPr lang="es-ES" altLang="es-AR" sz="2400" b="1" dirty="0"/>
          </a:p>
        </p:txBody>
      </p:sp>
      <p:grpSp>
        <p:nvGrpSpPr>
          <p:cNvPr id="11267" name="Group 3"/>
          <p:cNvGrpSpPr>
            <a:grpSpLocks/>
          </p:cNvGrpSpPr>
          <p:nvPr/>
        </p:nvGrpSpPr>
        <p:grpSpPr bwMode="auto">
          <a:xfrm>
            <a:off x="235095" y="2514600"/>
            <a:ext cx="5957887" cy="3749675"/>
            <a:chOff x="135" y="1680"/>
            <a:chExt cx="3753" cy="2362"/>
          </a:xfrm>
        </p:grpSpPr>
        <p:sp>
          <p:nvSpPr>
            <p:cNvPr id="11288" name="AutoShape 4"/>
            <p:cNvSpPr>
              <a:spLocks noChangeArrowheads="1"/>
            </p:cNvSpPr>
            <p:nvPr/>
          </p:nvSpPr>
          <p:spPr bwMode="auto">
            <a:xfrm rot="10800000">
              <a:off x="1536" y="2976"/>
              <a:ext cx="2352" cy="720"/>
            </a:xfrm>
            <a:prstGeom prst="triangle">
              <a:avLst>
                <a:gd name="adj" fmla="val 50000"/>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latin typeface="Cambria" panose="02040503050406030204" pitchFamily="18" charset="0"/>
              </a:endParaRPr>
            </a:p>
          </p:txBody>
        </p:sp>
        <p:sp>
          <p:nvSpPr>
            <p:cNvPr id="11289" name="AutoShape 5"/>
            <p:cNvSpPr>
              <a:spLocks noChangeArrowheads="1"/>
            </p:cNvSpPr>
            <p:nvPr/>
          </p:nvSpPr>
          <p:spPr bwMode="auto">
            <a:xfrm>
              <a:off x="1536" y="1680"/>
              <a:ext cx="2352" cy="1296"/>
            </a:xfrm>
            <a:prstGeom prst="triangle">
              <a:avLst>
                <a:gd name="adj" fmla="val 50000"/>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latin typeface="Cambria" panose="02040503050406030204" pitchFamily="18" charset="0"/>
              </a:endParaRPr>
            </a:p>
          </p:txBody>
        </p:sp>
        <p:sp>
          <p:nvSpPr>
            <p:cNvPr id="18442" name="Text Box 7"/>
            <p:cNvSpPr txBox="1">
              <a:spLocks noChangeArrowheads="1"/>
            </p:cNvSpPr>
            <p:nvPr/>
          </p:nvSpPr>
          <p:spPr bwMode="auto">
            <a:xfrm>
              <a:off x="135" y="1851"/>
              <a:ext cx="1755" cy="155"/>
            </a:xfrm>
            <a:prstGeom prst="rect">
              <a:avLst/>
            </a:prstGeom>
            <a:noFill/>
            <a:ln w="9525">
              <a:noFill/>
              <a:miter lim="800000"/>
              <a:headEnd/>
              <a:tailEnd/>
            </a:ln>
          </p:spPr>
          <p:txBody>
            <a:bodyPr lIns="0" tIns="0" rIns="0" bIns="0">
              <a:spAutoFit/>
            </a:bodyPr>
            <a:lstStyle/>
            <a:p>
              <a:pPr>
                <a:defRPr/>
              </a:pPr>
              <a:r>
                <a:rPr lang="es-ES" sz="1600" b="1" i="1" dirty="0" err="1">
                  <a:solidFill>
                    <a:schemeClr val="accent6"/>
                  </a:solidFill>
                  <a:latin typeface="Arial Unicode MS" pitchFamily="34" charset="-128"/>
                </a:rPr>
                <a:t>Xanthomonas</a:t>
              </a:r>
              <a:r>
                <a:rPr lang="es-ES" sz="1600" b="1" i="1" dirty="0">
                  <a:solidFill>
                    <a:schemeClr val="accent6"/>
                  </a:solidFill>
                  <a:latin typeface="Arial Unicode MS" pitchFamily="34" charset="-128"/>
                </a:rPr>
                <a:t> </a:t>
              </a:r>
              <a:r>
                <a:rPr lang="es-ES" sz="1600" b="1" i="1" dirty="0" err="1">
                  <a:solidFill>
                    <a:schemeClr val="accent6"/>
                  </a:solidFill>
                  <a:latin typeface="Arial Unicode MS" pitchFamily="34" charset="-128"/>
                </a:rPr>
                <a:t>citri</a:t>
              </a:r>
              <a:r>
                <a:rPr lang="es-ES" sz="1600" b="1" i="1" dirty="0">
                  <a:solidFill>
                    <a:schemeClr val="accent6"/>
                  </a:solidFill>
                  <a:latin typeface="Arial Unicode MS" pitchFamily="34" charset="-128"/>
                </a:rPr>
                <a:t>  </a:t>
              </a:r>
              <a:r>
                <a:rPr lang="es-ES" sz="1600" b="1" dirty="0" err="1">
                  <a:solidFill>
                    <a:schemeClr val="accent6"/>
                  </a:solidFill>
                  <a:latin typeface="Arial Unicode MS" pitchFamily="34" charset="-128"/>
                </a:rPr>
                <a:t>subsp</a:t>
              </a:r>
              <a:r>
                <a:rPr lang="es-ES" sz="1600" b="1" i="1" dirty="0">
                  <a:solidFill>
                    <a:schemeClr val="accent6"/>
                  </a:solidFill>
                  <a:latin typeface="Arial Unicode MS" pitchFamily="34" charset="-128"/>
                </a:rPr>
                <a:t> </a:t>
              </a:r>
              <a:r>
                <a:rPr lang="es-ES" sz="1600" b="1" i="1" dirty="0" err="1">
                  <a:solidFill>
                    <a:schemeClr val="accent6"/>
                  </a:solidFill>
                  <a:latin typeface="Arial Unicode MS" pitchFamily="34" charset="-128"/>
                </a:rPr>
                <a:t>citri</a:t>
              </a:r>
              <a:endParaRPr lang="es-ES" sz="1600" b="1" i="1" dirty="0">
                <a:solidFill>
                  <a:schemeClr val="accent6"/>
                </a:solidFill>
                <a:latin typeface="Arial Unicode MS" pitchFamily="34" charset="-128"/>
              </a:endParaRPr>
            </a:p>
          </p:txBody>
        </p:sp>
        <p:sp>
          <p:nvSpPr>
            <p:cNvPr id="11291" name="Text Box 9"/>
            <p:cNvSpPr txBox="1">
              <a:spLocks noChangeArrowheads="1"/>
            </p:cNvSpPr>
            <p:nvPr/>
          </p:nvSpPr>
          <p:spPr bwMode="auto">
            <a:xfrm>
              <a:off x="2256" y="3792"/>
              <a:ext cx="912" cy="25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s-MX" altLang="es-AR" sz="2600" b="1" dirty="0">
                  <a:solidFill>
                    <a:srgbClr val="FFFF99"/>
                  </a:solidFill>
                  <a:latin typeface="Arial Rounded MT Bold" panose="020F0704030504030204" pitchFamily="34" charset="0"/>
                </a:rPr>
                <a:t>Tempo</a:t>
              </a:r>
              <a:endParaRPr lang="es-ES" altLang="es-AR" sz="2600" b="1" dirty="0">
                <a:solidFill>
                  <a:srgbClr val="FFFF99"/>
                </a:solidFill>
                <a:latin typeface="Arial Rounded MT Bold" panose="020F0704030504030204" pitchFamily="34" charset="0"/>
              </a:endParaRPr>
            </a:p>
          </p:txBody>
        </p:sp>
        <p:sp>
          <p:nvSpPr>
            <p:cNvPr id="11292" name="Line 10"/>
            <p:cNvSpPr>
              <a:spLocks noChangeShapeType="1"/>
            </p:cNvSpPr>
            <p:nvPr/>
          </p:nvSpPr>
          <p:spPr bwMode="auto">
            <a:xfrm>
              <a:off x="2736" y="1680"/>
              <a:ext cx="0" cy="201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s-AR"/>
            </a:p>
          </p:txBody>
        </p:sp>
        <p:sp>
          <p:nvSpPr>
            <p:cNvPr id="11293" name="Line 11"/>
            <p:cNvSpPr>
              <a:spLocks noChangeShapeType="1"/>
            </p:cNvSpPr>
            <p:nvPr/>
          </p:nvSpPr>
          <p:spPr bwMode="auto">
            <a:xfrm>
              <a:off x="1536" y="2976"/>
              <a:ext cx="2352" cy="0"/>
            </a:xfrm>
            <a:prstGeom prst="line">
              <a:avLst/>
            </a:prstGeom>
            <a:noFill/>
            <a:ln w="9525"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s-AR"/>
            </a:p>
          </p:txBody>
        </p:sp>
      </p:grpSp>
      <p:pic>
        <p:nvPicPr>
          <p:cNvPr id="11268" name="Picture 12" descr="4"/>
          <p:cNvPicPr>
            <a:picLocks noChangeAspect="1" noChangeArrowheads="1"/>
          </p:cNvPicPr>
          <p:nvPr/>
        </p:nvPicPr>
        <p:blipFill>
          <a:blip r:embed="rId2">
            <a:extLst>
              <a:ext uri="{28A0092B-C50C-407E-A947-70E740481C1C}">
                <a14:useLocalDpi xmlns:a14="http://schemas.microsoft.com/office/drawing/2010/main" val="0"/>
              </a:ext>
            </a:extLst>
          </a:blip>
          <a:srcRect l="3999" b="36000"/>
          <a:stretch>
            <a:fillRect/>
          </a:stretch>
        </p:blipFill>
        <p:spPr bwMode="auto">
          <a:xfrm>
            <a:off x="642938" y="3071813"/>
            <a:ext cx="12858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3" descr="IMG_16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1357313"/>
            <a:ext cx="1704975"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4" descr="20"/>
          <p:cNvPicPr>
            <a:picLocks noChangeAspect="1" noChangeArrowheads="1"/>
          </p:cNvPicPr>
          <p:nvPr/>
        </p:nvPicPr>
        <p:blipFill>
          <a:blip r:embed="rId4" cstate="print">
            <a:extLst>
              <a:ext uri="{28A0092B-C50C-407E-A947-70E740481C1C}">
                <a14:useLocalDpi xmlns:a14="http://schemas.microsoft.com/office/drawing/2010/main" val="0"/>
              </a:ext>
            </a:extLst>
          </a:blip>
          <a:srcRect l="17647" t="19608" b="5882"/>
          <a:stretch>
            <a:fillRect/>
          </a:stretch>
        </p:blipFill>
        <p:spPr bwMode="auto">
          <a:xfrm>
            <a:off x="3367954" y="3755015"/>
            <a:ext cx="18288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14 Rectángulo"/>
          <p:cNvSpPr>
            <a:spLocks noChangeArrowheads="1"/>
          </p:cNvSpPr>
          <p:nvPr/>
        </p:nvSpPr>
        <p:spPr bwMode="auto">
          <a:xfrm>
            <a:off x="0" y="3786188"/>
            <a:ext cx="300037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Char char="•"/>
            </a:pPr>
            <a:r>
              <a:rPr lang="es-ES_tradnl" altLang="es-AR" sz="1400" b="1" dirty="0" err="1">
                <a:latin typeface="Verdana" panose="020B0604030504040204" pitchFamily="34" charset="0"/>
              </a:rPr>
              <a:t>Bactéria</a:t>
            </a:r>
            <a:r>
              <a:rPr lang="es-ES_tradnl" altLang="es-AR" sz="1400" b="1" dirty="0">
                <a:latin typeface="Verdana" panose="020B0604030504040204" pitchFamily="34" charset="0"/>
              </a:rPr>
              <a:t> (1,5 – 2,0 </a:t>
            </a:r>
            <a:r>
              <a:rPr lang="es-ES_tradnl" altLang="es-AR" sz="1400" b="1" dirty="0" err="1">
                <a:latin typeface="Verdana" panose="020B0604030504040204" pitchFamily="34" charset="0"/>
              </a:rPr>
              <a:t>um</a:t>
            </a:r>
            <a:r>
              <a:rPr lang="es-ES_tradnl" altLang="es-AR" sz="1400" b="1" dirty="0">
                <a:latin typeface="Verdana" panose="020B0604030504040204" pitchFamily="34" charset="0"/>
              </a:rPr>
              <a:t> x 0,5x0,8 </a:t>
            </a:r>
            <a:r>
              <a:rPr lang="es-ES_tradnl" altLang="es-AR" sz="1400" b="1" dirty="0" err="1">
                <a:latin typeface="Verdana" panose="020B0604030504040204" pitchFamily="34" charset="0"/>
              </a:rPr>
              <a:t>um</a:t>
            </a:r>
            <a:endParaRPr lang="es-ES_tradnl" altLang="es-AR" sz="1400" b="1" dirty="0">
              <a:latin typeface="Verdana" panose="020B0604030504040204" pitchFamily="34" charset="0"/>
            </a:endParaRPr>
          </a:p>
          <a:p>
            <a:pPr algn="ctr" eaLnBrk="1" hangingPunct="1">
              <a:buFont typeface="Arial" panose="020B0604020202020204" pitchFamily="34" charset="0"/>
              <a:buChar char="•"/>
            </a:pPr>
            <a:r>
              <a:rPr lang="es-ES_tradnl" altLang="es-AR" sz="1400" b="1" dirty="0">
                <a:latin typeface="Verdana" panose="020B0604030504040204" pitchFamily="34" charset="0"/>
              </a:rPr>
              <a:t>Gram negativa</a:t>
            </a:r>
          </a:p>
          <a:p>
            <a:pPr algn="ctr" eaLnBrk="1" hangingPunct="1">
              <a:buFont typeface="Arial" panose="020B0604020202020204" pitchFamily="34" charset="0"/>
              <a:buChar char="•"/>
            </a:pPr>
            <a:r>
              <a:rPr lang="es-ES_tradnl" altLang="es-AR" sz="1400" b="1" dirty="0" err="1">
                <a:latin typeface="Verdana" panose="020B0604030504040204" pitchFamily="34" charset="0"/>
              </a:rPr>
              <a:t>Não</a:t>
            </a:r>
            <a:r>
              <a:rPr lang="es-ES_tradnl" altLang="es-AR" sz="1400" b="1" dirty="0">
                <a:latin typeface="Verdana" panose="020B0604030504040204" pitchFamily="34" charset="0"/>
              </a:rPr>
              <a:t> </a:t>
            </a:r>
            <a:r>
              <a:rPr lang="es-ES_tradnl" altLang="es-AR" sz="1400" b="1" dirty="0" err="1">
                <a:latin typeface="Verdana" panose="020B0604030504040204" pitchFamily="34" charset="0"/>
              </a:rPr>
              <a:t>esporulada</a:t>
            </a:r>
            <a:r>
              <a:rPr lang="es-ES_tradnl" altLang="es-AR" sz="1400" b="1" dirty="0">
                <a:latin typeface="Verdana" panose="020B0604030504040204" pitchFamily="34" charset="0"/>
              </a:rPr>
              <a:t> e móvil</a:t>
            </a:r>
          </a:p>
          <a:p>
            <a:pPr algn="ctr" eaLnBrk="1" hangingPunct="1">
              <a:buFont typeface="Arial" panose="020B0604020202020204" pitchFamily="34" charset="0"/>
              <a:buChar char="•"/>
            </a:pPr>
            <a:r>
              <a:rPr lang="es-ES_tradnl" altLang="es-AR" sz="1400" b="1" dirty="0" err="1">
                <a:latin typeface="Verdana" panose="020B0604030504040204" pitchFamily="34" charset="0"/>
              </a:rPr>
              <a:t>Estritamente</a:t>
            </a:r>
            <a:r>
              <a:rPr lang="es-ES_tradnl" altLang="es-AR" sz="1400" b="1" dirty="0">
                <a:latin typeface="Verdana" panose="020B0604030504040204" pitchFamily="34" charset="0"/>
              </a:rPr>
              <a:t> aeróbica</a:t>
            </a:r>
          </a:p>
          <a:p>
            <a:pPr algn="ctr" eaLnBrk="1" hangingPunct="1">
              <a:buFont typeface="Arial" panose="020B0604020202020204" pitchFamily="34" charset="0"/>
              <a:buChar char="•"/>
            </a:pPr>
            <a:r>
              <a:rPr lang="es-ES_tradnl" altLang="es-AR" sz="1400" b="1" dirty="0">
                <a:latin typeface="Verdana" panose="020B0604030504040204" pitchFamily="34" charset="0"/>
              </a:rPr>
              <a:t>Fácil de cultivar em </a:t>
            </a:r>
            <a:r>
              <a:rPr lang="es-ES_tradnl" altLang="es-AR" sz="1400" b="1" dirty="0" err="1">
                <a:latin typeface="Verdana" panose="020B0604030504040204" pitchFamily="34" charset="0"/>
              </a:rPr>
              <a:t>meio</a:t>
            </a:r>
            <a:r>
              <a:rPr lang="es-ES_tradnl" altLang="es-AR" sz="1400" b="1" dirty="0">
                <a:latin typeface="Verdana" panose="020B0604030504040204" pitchFamily="34" charset="0"/>
              </a:rPr>
              <a:t> artificial </a:t>
            </a:r>
            <a:endParaRPr lang="es-ES_tradnl" altLang="es-AR" b="1" dirty="0">
              <a:solidFill>
                <a:srgbClr val="FF0000"/>
              </a:solidFill>
              <a:latin typeface="Verdana" panose="020B0604030504040204" pitchFamily="34" charset="0"/>
            </a:endParaRPr>
          </a:p>
          <a:p>
            <a:pPr algn="ctr" eaLnBrk="1" hangingPunct="1">
              <a:buFontTx/>
              <a:buChar char="•"/>
            </a:pPr>
            <a:endParaRPr lang="es-ES_tradnl" altLang="es-AR" dirty="0">
              <a:solidFill>
                <a:srgbClr val="CC6600"/>
              </a:solidFill>
              <a:latin typeface="Verdana" panose="020B0604030504040204" pitchFamily="34" charset="0"/>
            </a:endParaRPr>
          </a:p>
        </p:txBody>
      </p:sp>
      <p:sp>
        <p:nvSpPr>
          <p:cNvPr id="16" name="15 Rectángulo"/>
          <p:cNvSpPr/>
          <p:nvPr/>
        </p:nvSpPr>
        <p:spPr>
          <a:xfrm>
            <a:off x="5072063" y="1214438"/>
            <a:ext cx="1571625" cy="1477328"/>
          </a:xfrm>
          <a:prstGeom prst="rect">
            <a:avLst/>
          </a:prstGeom>
        </p:spPr>
        <p:txBody>
          <a:bodyPr>
            <a:spAutoFit/>
          </a:bodyPr>
          <a:lstStyle/>
          <a:p>
            <a:pPr>
              <a:defRPr/>
            </a:pPr>
            <a:r>
              <a:rPr lang="es-ES_tradnl" b="1" dirty="0">
                <a:solidFill>
                  <a:srgbClr val="008000"/>
                </a:solidFill>
                <a:latin typeface="+mn-lt"/>
              </a:rPr>
              <a:t>Pomelos</a:t>
            </a:r>
          </a:p>
          <a:p>
            <a:pPr>
              <a:defRPr/>
            </a:pPr>
            <a:r>
              <a:rPr lang="es-ES_tradnl" b="1" dirty="0" err="1">
                <a:solidFill>
                  <a:srgbClr val="008000"/>
                </a:solidFill>
              </a:rPr>
              <a:t>L</a:t>
            </a:r>
            <a:r>
              <a:rPr lang="es-ES_tradnl" b="1" dirty="0" err="1">
                <a:solidFill>
                  <a:srgbClr val="008000"/>
                </a:solidFill>
                <a:latin typeface="+mn-lt"/>
              </a:rPr>
              <a:t>aranjas</a:t>
            </a:r>
            <a:endParaRPr lang="es-ES_tradnl" b="1" dirty="0">
              <a:solidFill>
                <a:srgbClr val="008000"/>
              </a:solidFill>
              <a:latin typeface="+mn-lt"/>
            </a:endParaRPr>
          </a:p>
          <a:p>
            <a:pPr>
              <a:defRPr/>
            </a:pPr>
            <a:r>
              <a:rPr lang="es-ES_tradnl" b="1" dirty="0" err="1">
                <a:solidFill>
                  <a:srgbClr val="008000"/>
                </a:solidFill>
                <a:latin typeface="+mn-lt"/>
              </a:rPr>
              <a:t>Limões</a:t>
            </a:r>
            <a:endParaRPr lang="es-ES_tradnl" b="1" dirty="0">
              <a:solidFill>
                <a:srgbClr val="008000"/>
              </a:solidFill>
              <a:latin typeface="+mn-lt"/>
            </a:endParaRPr>
          </a:p>
          <a:p>
            <a:pPr>
              <a:defRPr/>
            </a:pPr>
            <a:r>
              <a:rPr lang="es-ES_tradnl" b="1" dirty="0">
                <a:solidFill>
                  <a:srgbClr val="008000"/>
                </a:solidFill>
                <a:latin typeface="+mn-lt"/>
              </a:rPr>
              <a:t>Tangerinas</a:t>
            </a:r>
          </a:p>
          <a:p>
            <a:pPr>
              <a:defRPr/>
            </a:pPr>
            <a:r>
              <a:rPr lang="es-ES_tradnl" b="1" dirty="0" err="1">
                <a:solidFill>
                  <a:srgbClr val="008000"/>
                </a:solidFill>
                <a:latin typeface="+mn-lt"/>
              </a:rPr>
              <a:t>Kumquats</a:t>
            </a:r>
            <a:endParaRPr lang="es-AR" b="1" dirty="0">
              <a:solidFill>
                <a:srgbClr val="008000"/>
              </a:solidFill>
              <a:latin typeface="+mn-lt"/>
            </a:endParaRPr>
          </a:p>
        </p:txBody>
      </p:sp>
      <p:sp>
        <p:nvSpPr>
          <p:cNvPr id="11273" name="16 Flecha abajo"/>
          <p:cNvSpPr>
            <a:spLocks noChangeArrowheads="1"/>
          </p:cNvSpPr>
          <p:nvPr/>
        </p:nvSpPr>
        <p:spPr bwMode="auto">
          <a:xfrm>
            <a:off x="6643688" y="1357313"/>
            <a:ext cx="285750" cy="1285875"/>
          </a:xfrm>
          <a:prstGeom prst="downArrow">
            <a:avLst>
              <a:gd name="adj1" fmla="val 50000"/>
              <a:gd name="adj2" fmla="val 50000"/>
            </a:avLst>
          </a:prstGeom>
          <a:solidFill>
            <a:srgbClr val="FF33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b="1">
              <a:solidFill>
                <a:srgbClr val="008000"/>
              </a:solidFill>
            </a:endParaRPr>
          </a:p>
        </p:txBody>
      </p:sp>
      <p:sp>
        <p:nvSpPr>
          <p:cNvPr id="11274" name="17 CuadroTexto"/>
          <p:cNvSpPr txBox="1">
            <a:spLocks noChangeArrowheads="1"/>
          </p:cNvSpPr>
          <p:nvPr/>
        </p:nvSpPr>
        <p:spPr bwMode="auto">
          <a:xfrm>
            <a:off x="7000875" y="1143000"/>
            <a:ext cx="500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4000"/>
              <a:t>+</a:t>
            </a:r>
          </a:p>
        </p:txBody>
      </p:sp>
      <p:sp>
        <p:nvSpPr>
          <p:cNvPr id="11275" name="18 Elipse"/>
          <p:cNvSpPr>
            <a:spLocks noChangeArrowheads="1"/>
          </p:cNvSpPr>
          <p:nvPr/>
        </p:nvSpPr>
        <p:spPr bwMode="auto">
          <a:xfrm>
            <a:off x="7000875" y="1285875"/>
            <a:ext cx="428625" cy="42862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b="1"/>
          </a:p>
        </p:txBody>
      </p:sp>
      <p:sp>
        <p:nvSpPr>
          <p:cNvPr id="11276" name="19 Elipse"/>
          <p:cNvSpPr>
            <a:spLocks noChangeArrowheads="1"/>
          </p:cNvSpPr>
          <p:nvPr/>
        </p:nvSpPr>
        <p:spPr bwMode="auto">
          <a:xfrm>
            <a:off x="7072313" y="2143125"/>
            <a:ext cx="428625" cy="500063"/>
          </a:xfrm>
          <a:prstGeom prst="ellipse">
            <a:avLst/>
          </a:prstGeom>
          <a:noFill/>
          <a:ln w="3810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b="1"/>
          </a:p>
        </p:txBody>
      </p:sp>
      <p:sp>
        <p:nvSpPr>
          <p:cNvPr id="11277" name="20 CuadroTexto"/>
          <p:cNvSpPr txBox="1">
            <a:spLocks noChangeArrowheads="1"/>
          </p:cNvSpPr>
          <p:nvPr/>
        </p:nvSpPr>
        <p:spPr bwMode="auto">
          <a:xfrm>
            <a:off x="7143750" y="2071688"/>
            <a:ext cx="338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3600"/>
              <a:t>-</a:t>
            </a:r>
          </a:p>
        </p:txBody>
      </p:sp>
      <p:sp>
        <p:nvSpPr>
          <p:cNvPr id="11279" name="22 Rectángulo"/>
          <p:cNvSpPr>
            <a:spLocks noChangeArrowheads="1"/>
          </p:cNvSpPr>
          <p:nvPr/>
        </p:nvSpPr>
        <p:spPr bwMode="auto">
          <a:xfrm>
            <a:off x="5786438" y="5143500"/>
            <a:ext cx="2714625" cy="803297"/>
          </a:xfrm>
          <a:prstGeom prst="rect">
            <a:avLst/>
          </a:prstGeom>
          <a:solidFill>
            <a:schemeClr val="accent4">
              <a:lumMod val="40000"/>
              <a:lumOff val="60000"/>
            </a:schemeClr>
          </a:solid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10000"/>
              </a:lnSpc>
              <a:spcBef>
                <a:spcPct val="20000"/>
              </a:spcBef>
            </a:pPr>
            <a:r>
              <a:rPr lang="es-ES_tradnl" altLang="es-AR" sz="1400" i="1" dirty="0" err="1">
                <a:latin typeface="Verdana" panose="020B0604030504040204" pitchFamily="34" charset="0"/>
              </a:rPr>
              <a:t>Médias</a:t>
            </a:r>
            <a:r>
              <a:rPr lang="es-ES_tradnl" altLang="es-AR" sz="1400" i="1" dirty="0">
                <a:latin typeface="Verdana" panose="020B0604030504040204" pitchFamily="34" charset="0"/>
              </a:rPr>
              <a:t> </a:t>
            </a:r>
            <a:r>
              <a:rPr lang="es-ES_tradnl" altLang="es-AR" sz="1400" i="1" dirty="0" err="1">
                <a:latin typeface="Verdana" panose="020B0604030504040204" pitchFamily="34" charset="0"/>
              </a:rPr>
              <a:t>mensais</a:t>
            </a:r>
            <a:r>
              <a:rPr lang="es-ES_tradnl" altLang="es-AR" sz="1400" i="1" dirty="0">
                <a:latin typeface="Verdana" panose="020B0604030504040204" pitchFamily="34" charset="0"/>
              </a:rPr>
              <a:t> de temperatura e </a:t>
            </a:r>
            <a:r>
              <a:rPr lang="es-ES_tradnl" altLang="es-AR" sz="1400" i="1" dirty="0" err="1">
                <a:latin typeface="Verdana" panose="020B0604030504040204" pitchFamily="34" charset="0"/>
              </a:rPr>
              <a:t>precipitação</a:t>
            </a:r>
            <a:r>
              <a:rPr lang="es-ES_tradnl" altLang="es-AR" sz="1400" i="1" dirty="0">
                <a:latin typeface="Verdana" panose="020B0604030504040204" pitchFamily="34" charset="0"/>
              </a:rPr>
              <a:t>, </a:t>
            </a:r>
            <a:r>
              <a:rPr lang="es-ES_tradnl" altLang="es-AR" sz="1400" i="1" dirty="0" err="1">
                <a:latin typeface="Verdana" panose="020B0604030504040204" pitchFamily="34" charset="0"/>
              </a:rPr>
              <a:t>sobem</a:t>
            </a:r>
            <a:r>
              <a:rPr lang="es-ES_tradnl" altLang="es-AR" sz="1400" i="1" dirty="0">
                <a:latin typeface="Verdana" panose="020B0604030504040204" pitchFamily="34" charset="0"/>
              </a:rPr>
              <a:t> e </a:t>
            </a:r>
            <a:r>
              <a:rPr lang="es-ES_tradnl" altLang="es-AR" sz="1400" i="1" dirty="0" err="1">
                <a:latin typeface="Verdana" panose="020B0604030504040204" pitchFamily="34" charset="0"/>
              </a:rPr>
              <a:t>descem</a:t>
            </a:r>
            <a:r>
              <a:rPr lang="es-ES_tradnl" altLang="es-AR" sz="1400" i="1" dirty="0">
                <a:latin typeface="Verdana" panose="020B0604030504040204" pitchFamily="34" charset="0"/>
              </a:rPr>
              <a:t> juntas</a:t>
            </a:r>
            <a:r>
              <a:rPr lang="es-ES_tradnl" altLang="es-AR" sz="1400" i="1" dirty="0">
                <a:latin typeface="Cambria" panose="02040503050406030204" pitchFamily="18" charset="0"/>
              </a:rPr>
              <a:t> </a:t>
            </a:r>
            <a:endParaRPr lang="es-ES" altLang="es-AR" sz="1400" i="1" dirty="0">
              <a:latin typeface="Comic Sans MS" panose="030F0702030302020204" pitchFamily="66" charset="0"/>
            </a:endParaRPr>
          </a:p>
        </p:txBody>
      </p:sp>
      <p:grpSp>
        <p:nvGrpSpPr>
          <p:cNvPr id="11280" name="Group 3"/>
          <p:cNvGrpSpPr>
            <a:grpSpLocks/>
          </p:cNvGrpSpPr>
          <p:nvPr/>
        </p:nvGrpSpPr>
        <p:grpSpPr bwMode="auto">
          <a:xfrm>
            <a:off x="2000250" y="1428750"/>
            <a:ext cx="1135063" cy="1047750"/>
            <a:chOff x="432" y="1536"/>
            <a:chExt cx="2084" cy="2352"/>
          </a:xfrm>
        </p:grpSpPr>
        <p:pic>
          <p:nvPicPr>
            <p:cNvPr id="112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 y="1536"/>
              <a:ext cx="2084" cy="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Oval 5"/>
            <p:cNvSpPr>
              <a:spLocks noChangeArrowheads="1"/>
            </p:cNvSpPr>
            <p:nvPr/>
          </p:nvSpPr>
          <p:spPr bwMode="auto">
            <a:xfrm>
              <a:off x="2208" y="1920"/>
              <a:ext cx="240" cy="24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latin typeface="Cambria" panose="02040503050406030204" pitchFamily="18" charset="0"/>
              </a:endParaRPr>
            </a:p>
          </p:txBody>
        </p:sp>
        <p:sp>
          <p:nvSpPr>
            <p:cNvPr id="11286" name="Oval 6"/>
            <p:cNvSpPr>
              <a:spLocks noChangeArrowheads="1"/>
            </p:cNvSpPr>
            <p:nvPr/>
          </p:nvSpPr>
          <p:spPr bwMode="auto">
            <a:xfrm>
              <a:off x="864" y="1872"/>
              <a:ext cx="144" cy="14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latin typeface="Cambria" panose="02040503050406030204" pitchFamily="18" charset="0"/>
              </a:endParaRPr>
            </a:p>
          </p:txBody>
        </p:sp>
        <p:sp>
          <p:nvSpPr>
            <p:cNvPr id="11287" name="Oval 7"/>
            <p:cNvSpPr>
              <a:spLocks noChangeArrowheads="1"/>
            </p:cNvSpPr>
            <p:nvPr/>
          </p:nvSpPr>
          <p:spPr bwMode="auto">
            <a:xfrm>
              <a:off x="1200" y="2496"/>
              <a:ext cx="144" cy="144"/>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latin typeface="Cambria" panose="02040503050406030204" pitchFamily="18" charset="0"/>
              </a:endParaRPr>
            </a:p>
          </p:txBody>
        </p:sp>
      </p:grpSp>
      <p:sp>
        <p:nvSpPr>
          <p:cNvPr id="2" name="Rectángulo 1"/>
          <p:cNvSpPr/>
          <p:nvPr/>
        </p:nvSpPr>
        <p:spPr>
          <a:xfrm>
            <a:off x="6162242" y="3714750"/>
            <a:ext cx="3481387" cy="1200329"/>
          </a:xfrm>
          <a:prstGeom prst="rect">
            <a:avLst/>
          </a:prstGeom>
        </p:spPr>
        <p:txBody>
          <a:bodyPr wrap="square">
            <a:spAutoFit/>
          </a:bodyPr>
          <a:lstStyle/>
          <a:p>
            <a:pPr>
              <a:buClr>
                <a:srgbClr val="FF6600"/>
              </a:buClr>
              <a:buSzPct val="105000"/>
              <a:buFont typeface="Arial" panose="020B0604020202020204" pitchFamily="34" charset="0"/>
              <a:buChar char="•"/>
            </a:pPr>
            <a:r>
              <a:rPr lang="es-ES_tradnl" altLang="es-AR" b="1" dirty="0">
                <a:latin typeface="+mj-lt"/>
              </a:rPr>
              <a:t>Temperatura entre 20 –30 °C </a:t>
            </a:r>
          </a:p>
          <a:p>
            <a:pPr>
              <a:buClr>
                <a:srgbClr val="FF6600"/>
              </a:buClr>
              <a:buSzPct val="105000"/>
              <a:buFont typeface="Arial" panose="020B0604020202020204" pitchFamily="34" charset="0"/>
              <a:buChar char="•"/>
            </a:pPr>
            <a:r>
              <a:rPr lang="es-ES_tradnl" altLang="es-AR" b="1" dirty="0" err="1">
                <a:latin typeface="+mj-lt"/>
              </a:rPr>
              <a:t>Água</a:t>
            </a:r>
            <a:r>
              <a:rPr lang="es-ES_tradnl" altLang="es-AR" b="1" dirty="0">
                <a:latin typeface="+mj-lt"/>
              </a:rPr>
              <a:t> </a:t>
            </a:r>
            <a:r>
              <a:rPr lang="es-ES_tradnl" altLang="es-AR" b="1" dirty="0" err="1">
                <a:latin typeface="+mj-lt"/>
              </a:rPr>
              <a:t>livre</a:t>
            </a:r>
            <a:r>
              <a:rPr lang="es-ES_tradnl" altLang="es-AR" b="1" dirty="0">
                <a:latin typeface="+mj-lt"/>
              </a:rPr>
              <a:t> na </a:t>
            </a:r>
            <a:r>
              <a:rPr lang="es-ES_tradnl" altLang="es-AR" b="1" dirty="0" err="1">
                <a:latin typeface="+mj-lt"/>
              </a:rPr>
              <a:t>superfície</a:t>
            </a:r>
            <a:r>
              <a:rPr lang="es-ES_tradnl" altLang="es-AR" b="1" dirty="0">
                <a:latin typeface="+mj-lt"/>
              </a:rPr>
              <a:t> (Fundamental!!!)</a:t>
            </a:r>
          </a:p>
          <a:p>
            <a:pPr>
              <a:buClr>
                <a:srgbClr val="FF6600"/>
              </a:buClr>
              <a:buSzPct val="105000"/>
              <a:buFont typeface="Arial" panose="020B0604020202020204" pitchFamily="34" charset="0"/>
              <a:buChar char="•"/>
            </a:pPr>
            <a:r>
              <a:rPr lang="es-ES_tradnl" altLang="es-AR" b="1" dirty="0" err="1">
                <a:latin typeface="+mj-lt"/>
              </a:rPr>
              <a:t>Vento</a:t>
            </a:r>
            <a:r>
              <a:rPr lang="es-ES_tradnl" altLang="es-AR" b="1" dirty="0">
                <a:latin typeface="+mj-lt"/>
              </a:rPr>
              <a:t> (8m/</a:t>
            </a:r>
            <a:r>
              <a:rPr lang="es-ES_tradnl" altLang="es-AR" b="1" dirty="0" err="1">
                <a:latin typeface="+mj-lt"/>
              </a:rPr>
              <a:t>seg</a:t>
            </a:r>
            <a:r>
              <a:rPr lang="es-ES_tradnl" altLang="es-AR" b="1" dirty="0">
                <a:latin typeface="+mj-lt"/>
              </a:rPr>
              <a:t>) </a:t>
            </a:r>
            <a:endParaRPr lang="es-AR" altLang="es-AR" b="1" dirty="0">
              <a:latin typeface="+mj-lt"/>
            </a:endParaRPr>
          </a:p>
        </p:txBody>
      </p:sp>
      <p:pic>
        <p:nvPicPr>
          <p:cNvPr id="27" name="Imagem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30260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277020" y="1075027"/>
            <a:ext cx="2438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600" b="1" dirty="0">
                <a:latin typeface="+mj-lt"/>
              </a:rPr>
              <a:t>Pomelos</a:t>
            </a:r>
            <a:endParaRPr lang="es-ES" altLang="es-AR" sz="2600" b="1" dirty="0">
              <a:latin typeface="+mj-lt"/>
            </a:endParaRPr>
          </a:p>
        </p:txBody>
      </p:sp>
      <p:sp>
        <p:nvSpPr>
          <p:cNvPr id="262147" name="Text Box 3"/>
          <p:cNvSpPr txBox="1">
            <a:spLocks noChangeArrowheads="1"/>
          </p:cNvSpPr>
          <p:nvPr/>
        </p:nvSpPr>
        <p:spPr bwMode="auto">
          <a:xfrm>
            <a:off x="468313" y="1570038"/>
            <a:ext cx="2098675"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000" b="1" dirty="0" err="1">
                <a:solidFill>
                  <a:srgbClr val="CC0000"/>
                </a:solidFill>
                <a:latin typeface="+mj-lt"/>
              </a:rPr>
              <a:t>Marsh</a:t>
            </a:r>
            <a:endParaRPr lang="es-ES_tradnl" altLang="es-AR" sz="2000" b="1" dirty="0">
              <a:solidFill>
                <a:srgbClr val="CC0000"/>
              </a:solidFill>
              <a:latin typeface="+mj-lt"/>
            </a:endParaRPr>
          </a:p>
          <a:p>
            <a:pPr>
              <a:spcBef>
                <a:spcPct val="50000"/>
              </a:spcBef>
            </a:pPr>
            <a:r>
              <a:rPr lang="es-ES_tradnl" altLang="es-AR" sz="2000" b="1" dirty="0" err="1">
                <a:solidFill>
                  <a:srgbClr val="CC0000"/>
                </a:solidFill>
                <a:latin typeface="+mj-lt"/>
              </a:rPr>
              <a:t>Star</a:t>
            </a:r>
            <a:r>
              <a:rPr lang="es-ES_tradnl" altLang="es-AR" sz="2000" b="1" dirty="0">
                <a:solidFill>
                  <a:srgbClr val="CC0000"/>
                </a:solidFill>
                <a:latin typeface="+mj-lt"/>
              </a:rPr>
              <a:t> Ruby</a:t>
            </a:r>
          </a:p>
          <a:p>
            <a:pPr>
              <a:spcBef>
                <a:spcPct val="50000"/>
              </a:spcBef>
            </a:pPr>
            <a:r>
              <a:rPr lang="es-ES_tradnl" altLang="es-AR" sz="2000" b="1" dirty="0">
                <a:solidFill>
                  <a:srgbClr val="CC0000"/>
                </a:solidFill>
                <a:latin typeface="+mj-lt"/>
              </a:rPr>
              <a:t>Río Red</a:t>
            </a:r>
          </a:p>
          <a:p>
            <a:pPr>
              <a:spcBef>
                <a:spcPct val="50000"/>
              </a:spcBef>
            </a:pPr>
            <a:r>
              <a:rPr lang="es-ES_tradnl" altLang="es-AR" sz="2000" b="1" dirty="0" err="1">
                <a:solidFill>
                  <a:srgbClr val="CC0000"/>
                </a:solidFill>
                <a:latin typeface="+mj-lt"/>
              </a:rPr>
              <a:t>Flame</a:t>
            </a:r>
            <a:endParaRPr lang="es-ES_tradnl" altLang="es-AR" sz="2000" b="1" dirty="0">
              <a:solidFill>
                <a:srgbClr val="CC0000"/>
              </a:solidFill>
              <a:latin typeface="+mj-lt"/>
            </a:endParaRPr>
          </a:p>
          <a:p>
            <a:pPr>
              <a:spcBef>
                <a:spcPct val="50000"/>
              </a:spcBef>
            </a:pPr>
            <a:r>
              <a:rPr lang="es-ES_tradnl" altLang="es-AR" sz="2000" b="1" dirty="0">
                <a:solidFill>
                  <a:srgbClr val="CC0000"/>
                </a:solidFill>
                <a:latin typeface="+mj-lt"/>
              </a:rPr>
              <a:t>Oran</a:t>
            </a:r>
          </a:p>
          <a:p>
            <a:pPr>
              <a:spcBef>
                <a:spcPct val="50000"/>
              </a:spcBef>
            </a:pPr>
            <a:endParaRPr lang="es-ES" altLang="es-AR" sz="2000" b="1" dirty="0">
              <a:solidFill>
                <a:srgbClr val="CC0000"/>
              </a:solidFill>
              <a:latin typeface="Verdana" panose="020B0604030504040204" pitchFamily="34" charset="0"/>
            </a:endParaRPr>
          </a:p>
        </p:txBody>
      </p:sp>
      <p:sp>
        <p:nvSpPr>
          <p:cNvPr id="262148" name="Text Box 4"/>
          <p:cNvSpPr txBox="1">
            <a:spLocks noChangeArrowheads="1"/>
          </p:cNvSpPr>
          <p:nvPr/>
        </p:nvSpPr>
        <p:spPr bwMode="auto">
          <a:xfrm>
            <a:off x="2611042" y="1075027"/>
            <a:ext cx="2209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600" b="1" dirty="0" err="1">
                <a:latin typeface="+mj-lt"/>
              </a:rPr>
              <a:t>Laranjas</a:t>
            </a:r>
            <a:endParaRPr lang="es-ES" altLang="es-AR" sz="2600" b="1" dirty="0">
              <a:latin typeface="+mj-lt"/>
            </a:endParaRPr>
          </a:p>
        </p:txBody>
      </p:sp>
      <p:sp>
        <p:nvSpPr>
          <p:cNvPr id="262149" name="Text Box 5"/>
          <p:cNvSpPr txBox="1">
            <a:spLocks noChangeArrowheads="1"/>
          </p:cNvSpPr>
          <p:nvPr/>
        </p:nvSpPr>
        <p:spPr bwMode="auto">
          <a:xfrm>
            <a:off x="2555875" y="1570038"/>
            <a:ext cx="2592388" cy="26828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000" b="1" dirty="0" err="1">
                <a:solidFill>
                  <a:srgbClr val="CC0000"/>
                </a:solidFill>
                <a:latin typeface="+mj-lt"/>
              </a:rPr>
              <a:t>Navelina</a:t>
            </a:r>
            <a:endParaRPr lang="es-ES_tradnl" altLang="es-AR" sz="2000" b="1" dirty="0">
              <a:solidFill>
                <a:srgbClr val="CC0000"/>
              </a:solidFill>
              <a:latin typeface="+mj-lt"/>
            </a:endParaRPr>
          </a:p>
          <a:p>
            <a:pPr>
              <a:spcBef>
                <a:spcPct val="50000"/>
              </a:spcBef>
            </a:pPr>
            <a:r>
              <a:rPr lang="es-ES_tradnl" altLang="es-AR" sz="2000" b="1" dirty="0" err="1">
                <a:solidFill>
                  <a:srgbClr val="FF9900"/>
                </a:solidFill>
                <a:latin typeface="+mj-lt"/>
              </a:rPr>
              <a:t>Hamlin</a:t>
            </a:r>
            <a:endParaRPr lang="es-ES_tradnl" altLang="es-AR" sz="2000" b="1" dirty="0">
              <a:solidFill>
                <a:srgbClr val="FF9900"/>
              </a:solidFill>
              <a:latin typeface="+mj-lt"/>
            </a:endParaRPr>
          </a:p>
          <a:p>
            <a:pPr>
              <a:spcBef>
                <a:spcPct val="50000"/>
              </a:spcBef>
            </a:pPr>
            <a:r>
              <a:rPr lang="es-ES_tradnl" altLang="es-AR" sz="2000" b="1" dirty="0" err="1">
                <a:solidFill>
                  <a:srgbClr val="FF9900"/>
                </a:solidFill>
                <a:latin typeface="+mj-lt"/>
              </a:rPr>
              <a:t>Salustiana</a:t>
            </a:r>
            <a:endParaRPr lang="es-ES_tradnl" altLang="es-AR" sz="2000" b="1" dirty="0">
              <a:solidFill>
                <a:srgbClr val="FF9900"/>
              </a:solidFill>
              <a:latin typeface="+mj-lt"/>
            </a:endParaRPr>
          </a:p>
          <a:p>
            <a:pPr>
              <a:spcBef>
                <a:spcPct val="50000"/>
              </a:spcBef>
            </a:pPr>
            <a:r>
              <a:rPr lang="es-ES_tradnl" altLang="es-AR" sz="2000" b="1" dirty="0">
                <a:solidFill>
                  <a:srgbClr val="FF9900"/>
                </a:solidFill>
                <a:latin typeface="+mj-lt"/>
              </a:rPr>
              <a:t>Washington</a:t>
            </a:r>
          </a:p>
          <a:p>
            <a:pPr>
              <a:spcBef>
                <a:spcPct val="50000"/>
              </a:spcBef>
            </a:pPr>
            <a:r>
              <a:rPr lang="es-ES_tradnl" altLang="es-AR" sz="2000" b="1" dirty="0" err="1">
                <a:solidFill>
                  <a:srgbClr val="FF9900"/>
                </a:solidFill>
                <a:latin typeface="+mj-lt"/>
              </a:rPr>
              <a:t>Lane</a:t>
            </a:r>
            <a:r>
              <a:rPr lang="es-ES_tradnl" altLang="es-AR" sz="2000" b="1" dirty="0">
                <a:solidFill>
                  <a:srgbClr val="FF9900"/>
                </a:solidFill>
                <a:latin typeface="+mj-lt"/>
              </a:rPr>
              <a:t> Late</a:t>
            </a:r>
          </a:p>
          <a:p>
            <a:pPr>
              <a:spcBef>
                <a:spcPct val="50000"/>
              </a:spcBef>
            </a:pPr>
            <a:r>
              <a:rPr lang="es-ES_tradnl" altLang="es-AR" sz="2000" b="1" dirty="0">
                <a:solidFill>
                  <a:srgbClr val="FFCC00"/>
                </a:solidFill>
                <a:latin typeface="+mj-lt"/>
              </a:rPr>
              <a:t>Valencias t y  t</a:t>
            </a:r>
            <a:endParaRPr lang="es-ES" altLang="es-AR" sz="2000" b="1" dirty="0">
              <a:solidFill>
                <a:srgbClr val="FFCC00"/>
              </a:solidFill>
              <a:latin typeface="+mj-lt"/>
            </a:endParaRPr>
          </a:p>
        </p:txBody>
      </p:sp>
      <p:sp>
        <p:nvSpPr>
          <p:cNvPr id="262150" name="Text Box 6"/>
          <p:cNvSpPr txBox="1">
            <a:spLocks noChangeArrowheads="1"/>
          </p:cNvSpPr>
          <p:nvPr/>
        </p:nvSpPr>
        <p:spPr bwMode="auto">
          <a:xfrm>
            <a:off x="4565795" y="1025815"/>
            <a:ext cx="20574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600" b="1" dirty="0" err="1">
                <a:latin typeface="+mj-lt"/>
              </a:rPr>
              <a:t>Limões</a:t>
            </a:r>
            <a:endParaRPr lang="es-ES" altLang="es-AR" sz="2600" b="1" dirty="0">
              <a:latin typeface="+mj-lt"/>
            </a:endParaRPr>
          </a:p>
        </p:txBody>
      </p:sp>
      <p:sp>
        <p:nvSpPr>
          <p:cNvPr id="262151" name="Text Box 7"/>
          <p:cNvSpPr txBox="1">
            <a:spLocks noChangeArrowheads="1"/>
          </p:cNvSpPr>
          <p:nvPr/>
        </p:nvSpPr>
        <p:spPr bwMode="auto">
          <a:xfrm>
            <a:off x="4716463" y="1570038"/>
            <a:ext cx="205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s-AR" sz="2000" b="1" dirty="0">
                <a:solidFill>
                  <a:srgbClr val="FF9900"/>
                </a:solidFill>
                <a:latin typeface="+mj-lt"/>
              </a:rPr>
              <a:t>Génova</a:t>
            </a:r>
          </a:p>
          <a:p>
            <a:pPr>
              <a:spcBef>
                <a:spcPct val="50000"/>
              </a:spcBef>
            </a:pPr>
            <a:r>
              <a:rPr lang="es-ES_tradnl" altLang="es-AR" sz="2000" b="1" dirty="0">
                <a:solidFill>
                  <a:srgbClr val="FF9900"/>
                </a:solidFill>
                <a:latin typeface="+mj-lt"/>
              </a:rPr>
              <a:t>Eureka</a:t>
            </a:r>
          </a:p>
          <a:p>
            <a:pPr>
              <a:spcBef>
                <a:spcPct val="50000"/>
              </a:spcBef>
            </a:pPr>
            <a:r>
              <a:rPr lang="es-ES_tradnl" altLang="es-AR" sz="2000" b="1" dirty="0" err="1">
                <a:solidFill>
                  <a:srgbClr val="FF9900"/>
                </a:solidFill>
                <a:latin typeface="+mj-lt"/>
              </a:rPr>
              <a:t>Limoneira</a:t>
            </a:r>
            <a:endParaRPr lang="es-ES" altLang="es-AR" sz="2000" b="1" dirty="0">
              <a:solidFill>
                <a:srgbClr val="FF9900"/>
              </a:solidFill>
              <a:latin typeface="+mj-lt"/>
            </a:endParaRPr>
          </a:p>
        </p:txBody>
      </p:sp>
      <p:sp>
        <p:nvSpPr>
          <p:cNvPr id="262152" name="Text Box 8"/>
          <p:cNvSpPr txBox="1">
            <a:spLocks noChangeArrowheads="1"/>
          </p:cNvSpPr>
          <p:nvPr/>
        </p:nvSpPr>
        <p:spPr bwMode="auto">
          <a:xfrm>
            <a:off x="6556375" y="1019969"/>
            <a:ext cx="15892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AR" sz="2600" b="1" dirty="0">
                <a:latin typeface="+mj-lt"/>
              </a:rPr>
              <a:t>Tangerinas</a:t>
            </a:r>
            <a:endParaRPr lang="es-ES" altLang="es-AR" sz="2600" b="1" dirty="0">
              <a:latin typeface="+mj-lt"/>
            </a:endParaRPr>
          </a:p>
        </p:txBody>
      </p:sp>
      <p:sp>
        <p:nvSpPr>
          <p:cNvPr id="262153" name="Text Box 9"/>
          <p:cNvSpPr txBox="1">
            <a:spLocks noChangeArrowheads="1"/>
          </p:cNvSpPr>
          <p:nvPr/>
        </p:nvSpPr>
        <p:spPr bwMode="auto">
          <a:xfrm>
            <a:off x="6711950" y="1447800"/>
            <a:ext cx="217487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50000"/>
              </a:lnSpc>
            </a:pPr>
            <a:r>
              <a:rPr lang="es-ES_tradnl" altLang="es-AR" sz="2000" b="1" dirty="0" err="1">
                <a:solidFill>
                  <a:srgbClr val="CC0000"/>
                </a:solidFill>
                <a:latin typeface="+mj-lt"/>
              </a:rPr>
              <a:t>Murcott</a:t>
            </a:r>
            <a:endParaRPr lang="es-ES_tradnl" altLang="es-AR" sz="2000" b="1" dirty="0">
              <a:solidFill>
                <a:srgbClr val="CC0000"/>
              </a:solidFill>
              <a:latin typeface="+mj-lt"/>
            </a:endParaRPr>
          </a:p>
          <a:p>
            <a:pPr>
              <a:lnSpc>
                <a:spcPct val="150000"/>
              </a:lnSpc>
            </a:pPr>
            <a:r>
              <a:rPr lang="es-ES_tradnl" altLang="es-AR" sz="2000" b="1" dirty="0">
                <a:solidFill>
                  <a:srgbClr val="FF9900"/>
                </a:solidFill>
                <a:latin typeface="+mj-lt"/>
              </a:rPr>
              <a:t>Clementina</a:t>
            </a:r>
          </a:p>
          <a:p>
            <a:pPr>
              <a:lnSpc>
                <a:spcPct val="150000"/>
              </a:lnSpc>
            </a:pPr>
            <a:r>
              <a:rPr lang="es-ES_tradnl" altLang="es-AR" sz="2000" b="1" dirty="0">
                <a:solidFill>
                  <a:srgbClr val="33CC33"/>
                </a:solidFill>
                <a:latin typeface="+mj-lt"/>
              </a:rPr>
              <a:t>Satsumas</a:t>
            </a:r>
          </a:p>
          <a:p>
            <a:pPr>
              <a:lnSpc>
                <a:spcPct val="150000"/>
              </a:lnSpc>
            </a:pPr>
            <a:r>
              <a:rPr lang="es-ES_tradnl" altLang="es-AR" sz="2000" b="1" dirty="0">
                <a:solidFill>
                  <a:schemeClr val="bg1">
                    <a:lumMod val="65000"/>
                  </a:schemeClr>
                </a:solidFill>
                <a:latin typeface="+mj-lt"/>
              </a:rPr>
              <a:t>Nova</a:t>
            </a:r>
          </a:p>
          <a:p>
            <a:pPr>
              <a:lnSpc>
                <a:spcPct val="150000"/>
              </a:lnSpc>
            </a:pPr>
            <a:r>
              <a:rPr lang="es-ES_tradnl" altLang="es-AR" sz="2000" b="1" dirty="0" err="1">
                <a:solidFill>
                  <a:schemeClr val="bg1">
                    <a:lumMod val="65000"/>
                  </a:schemeClr>
                </a:solidFill>
                <a:latin typeface="+mj-lt"/>
              </a:rPr>
              <a:t>Ellendale</a:t>
            </a:r>
            <a:endParaRPr lang="es-ES" altLang="es-AR" sz="2000" b="1" dirty="0">
              <a:solidFill>
                <a:schemeClr val="bg1">
                  <a:lumMod val="65000"/>
                </a:schemeClr>
              </a:solidFill>
              <a:latin typeface="+mj-lt"/>
            </a:endParaRPr>
          </a:p>
        </p:txBody>
      </p:sp>
      <p:sp>
        <p:nvSpPr>
          <p:cNvPr id="262154" name="Text Box 10"/>
          <p:cNvSpPr txBox="1">
            <a:spLocks noChangeArrowheads="1"/>
          </p:cNvSpPr>
          <p:nvPr/>
        </p:nvSpPr>
        <p:spPr bwMode="auto">
          <a:xfrm>
            <a:off x="6792118" y="5539423"/>
            <a:ext cx="2089033" cy="1077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AR" sz="1600" b="1" dirty="0" err="1">
                <a:solidFill>
                  <a:srgbClr val="CC0000"/>
                </a:solidFill>
                <a:latin typeface="Verdana" panose="020B0604030504040204" pitchFamily="34" charset="0"/>
              </a:rPr>
              <a:t>Muito</a:t>
            </a:r>
            <a:r>
              <a:rPr lang="es-ES_tradnl" altLang="es-AR" sz="1600" b="1" dirty="0">
                <a:solidFill>
                  <a:srgbClr val="CC0000"/>
                </a:solidFill>
                <a:latin typeface="Verdana" panose="020B0604030504040204" pitchFamily="34" charset="0"/>
              </a:rPr>
              <a:t> </a:t>
            </a:r>
            <a:r>
              <a:rPr lang="es-ES_tradnl" altLang="es-AR" sz="1600" b="1" dirty="0" err="1">
                <a:solidFill>
                  <a:srgbClr val="CC0000"/>
                </a:solidFill>
                <a:latin typeface="Verdana" panose="020B0604030504040204" pitchFamily="34" charset="0"/>
              </a:rPr>
              <a:t>suscetível</a:t>
            </a:r>
            <a:endParaRPr lang="es-ES_tradnl" altLang="es-AR" sz="1600" b="1" dirty="0">
              <a:solidFill>
                <a:srgbClr val="CC0000"/>
              </a:solidFill>
              <a:latin typeface="Verdana" panose="020B0604030504040204" pitchFamily="34" charset="0"/>
            </a:endParaRPr>
          </a:p>
          <a:p>
            <a:r>
              <a:rPr lang="es-ES_tradnl" altLang="es-AR" sz="1600" b="1" dirty="0" err="1">
                <a:solidFill>
                  <a:srgbClr val="FF9900"/>
                </a:solidFill>
                <a:latin typeface="Verdana" panose="020B0604030504040204" pitchFamily="34" charset="0"/>
              </a:rPr>
              <a:t>Suscetível</a:t>
            </a:r>
            <a:endParaRPr lang="es-ES_tradnl" altLang="es-AR" sz="1600" b="1" dirty="0">
              <a:solidFill>
                <a:srgbClr val="FF9900"/>
              </a:solidFill>
              <a:latin typeface="Verdana" panose="020B0604030504040204" pitchFamily="34" charset="0"/>
            </a:endParaRPr>
          </a:p>
          <a:p>
            <a:r>
              <a:rPr lang="es-ES_tradnl" altLang="es-AR" sz="1600" b="1" dirty="0">
                <a:solidFill>
                  <a:schemeClr val="bg1">
                    <a:lumMod val="65000"/>
                  </a:schemeClr>
                </a:solidFill>
                <a:latin typeface="Verdana" panose="020B0604030504040204" pitchFamily="34" charset="0"/>
              </a:rPr>
              <a:t>Tolerante</a:t>
            </a:r>
          </a:p>
          <a:p>
            <a:r>
              <a:rPr lang="es-ES_tradnl" altLang="es-AR" sz="1600" b="1" dirty="0" err="1">
                <a:solidFill>
                  <a:srgbClr val="33CC33"/>
                </a:solidFill>
                <a:latin typeface="Verdana" panose="020B0604030504040204" pitchFamily="34" charset="0"/>
              </a:rPr>
              <a:t>Muito</a:t>
            </a:r>
            <a:r>
              <a:rPr lang="es-ES_tradnl" altLang="es-AR" sz="1600" b="1" dirty="0">
                <a:solidFill>
                  <a:srgbClr val="33CC33"/>
                </a:solidFill>
                <a:latin typeface="Verdana" panose="020B0604030504040204" pitchFamily="34" charset="0"/>
              </a:rPr>
              <a:t> tolerante</a:t>
            </a:r>
            <a:endParaRPr lang="es-ES" altLang="es-AR" sz="1600" b="1" dirty="0">
              <a:solidFill>
                <a:srgbClr val="33CC33"/>
              </a:solidFill>
              <a:latin typeface="Verdana" panose="020B0604030504040204" pitchFamily="34" charset="0"/>
            </a:endParaRPr>
          </a:p>
        </p:txBody>
      </p:sp>
      <p:sp>
        <p:nvSpPr>
          <p:cNvPr id="2" name="CuadroTexto 1"/>
          <p:cNvSpPr txBox="1"/>
          <p:nvPr/>
        </p:nvSpPr>
        <p:spPr>
          <a:xfrm>
            <a:off x="692728" y="315686"/>
            <a:ext cx="3639907" cy="523220"/>
          </a:xfrm>
          <a:prstGeom prst="rect">
            <a:avLst/>
          </a:prstGeom>
          <a:noFill/>
        </p:spPr>
        <p:txBody>
          <a:bodyPr wrap="none" rtlCol="0">
            <a:spAutoFit/>
          </a:bodyPr>
          <a:lstStyle/>
          <a:p>
            <a:r>
              <a:rPr lang="es-AR" sz="2800" b="1" dirty="0" err="1"/>
              <a:t>Suscetibilidade</a:t>
            </a:r>
            <a:r>
              <a:rPr lang="es-AR" sz="2800" b="1" dirty="0"/>
              <a:t> varietal</a:t>
            </a:r>
          </a:p>
        </p:txBody>
      </p: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876210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4567238" y="3424238"/>
          <a:ext cx="9525" cy="9525"/>
        </p:xfrm>
        <a:graphic>
          <a:graphicData uri="http://schemas.openxmlformats.org/presentationml/2006/ole">
            <mc:AlternateContent xmlns:mc="http://schemas.openxmlformats.org/markup-compatibility/2006">
              <mc:Choice xmlns:v="urn:schemas-microsoft-com:vml" Requires="v">
                <p:oleObj spid="_x0000_s6445" name="CorelDRAW" r:id="rId3" imgW="5448300" imgH="7124700" progId="CorelDRAW.Graphic.10">
                  <p:embed/>
                </p:oleObj>
              </mc:Choice>
              <mc:Fallback>
                <p:oleObj name="CorelDRAW" r:id="rId3" imgW="5448300" imgH="7124700" progId="CorelDRAW.Graphic.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6" name="Text Box 13"/>
          <p:cNvSpPr txBox="1">
            <a:spLocks noChangeArrowheads="1"/>
          </p:cNvSpPr>
          <p:nvPr/>
        </p:nvSpPr>
        <p:spPr bwMode="auto">
          <a:xfrm>
            <a:off x="260203" y="294932"/>
            <a:ext cx="6880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AR" sz="2800" b="1" dirty="0" err="1">
                <a:latin typeface="+mj-lt"/>
              </a:rPr>
              <a:t>Hospedeiro</a:t>
            </a:r>
            <a:r>
              <a:rPr lang="en-US" altLang="es-AR" sz="2800" b="1" dirty="0">
                <a:latin typeface="+mj-lt"/>
              </a:rPr>
              <a:t>: </a:t>
            </a:r>
            <a:r>
              <a:rPr lang="en-US" altLang="es-AR" sz="2800" b="1" dirty="0" err="1">
                <a:latin typeface="+mj-lt"/>
              </a:rPr>
              <a:t>Limoeiro</a:t>
            </a:r>
            <a:r>
              <a:rPr lang="en-US" altLang="es-AR" sz="2800" b="1" dirty="0">
                <a:latin typeface="+mj-lt"/>
              </a:rPr>
              <a:t> (</a:t>
            </a:r>
            <a:r>
              <a:rPr lang="en-US" altLang="es-AR" sz="2800" b="1" i="1" dirty="0">
                <a:latin typeface="+mj-lt"/>
              </a:rPr>
              <a:t>Citrus </a:t>
            </a:r>
            <a:r>
              <a:rPr lang="en-US" altLang="es-AR" sz="2800" b="1" i="1" dirty="0" err="1">
                <a:latin typeface="+mj-lt"/>
              </a:rPr>
              <a:t>limon</a:t>
            </a:r>
            <a:r>
              <a:rPr lang="en-US" altLang="es-AR" sz="2800" b="1" dirty="0">
                <a:latin typeface="+mj-lt"/>
              </a:rPr>
              <a:t>, (L.) </a:t>
            </a:r>
            <a:r>
              <a:rPr lang="en-US" altLang="es-AR" sz="2800" b="1" dirty="0" err="1">
                <a:latin typeface="+mj-lt"/>
              </a:rPr>
              <a:t>Burm</a:t>
            </a:r>
            <a:r>
              <a:rPr lang="en-US" altLang="es-AR" sz="2800" b="1" dirty="0">
                <a:latin typeface="+mj-lt"/>
              </a:rPr>
              <a:t> )</a:t>
            </a:r>
          </a:p>
        </p:txBody>
      </p:sp>
      <p:sp>
        <p:nvSpPr>
          <p:cNvPr id="11" name="Text Box 2"/>
          <p:cNvSpPr txBox="1">
            <a:spLocks noChangeArrowheads="1"/>
          </p:cNvSpPr>
          <p:nvPr/>
        </p:nvSpPr>
        <p:spPr bwMode="auto">
          <a:xfrm>
            <a:off x="371041" y="1213913"/>
            <a:ext cx="8601509" cy="5441490"/>
          </a:xfrm>
          <a:prstGeom prst="rect">
            <a:avLst/>
          </a:prstGeom>
          <a:solidFill>
            <a:schemeClr val="accent6">
              <a:lumMod val="20000"/>
              <a:lumOff val="80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spcAft>
                <a:spcPct val="10000"/>
              </a:spcAft>
              <a:buClr>
                <a:srgbClr val="CC6600"/>
              </a:buClr>
              <a:buSzPct val="110000"/>
            </a:pPr>
            <a:r>
              <a:rPr lang="en-US" altLang="es-AR" sz="2400" b="0" dirty="0">
                <a:latin typeface="+mj-lt"/>
              </a:rPr>
              <a:t>Em Tucumán, </a:t>
            </a:r>
            <a:r>
              <a:rPr lang="en-US" altLang="es-AR" sz="2400" dirty="0" err="1">
                <a:latin typeface="+mj-lt"/>
              </a:rPr>
              <a:t>p</a:t>
            </a:r>
            <a:r>
              <a:rPr lang="en-US" altLang="es-AR" sz="2400" b="0" dirty="0" err="1">
                <a:latin typeface="+mj-lt"/>
              </a:rPr>
              <a:t>revalece</a:t>
            </a:r>
            <a:r>
              <a:rPr lang="en-US" altLang="es-AR" sz="2400" b="0" dirty="0">
                <a:latin typeface="+mj-lt"/>
              </a:rPr>
              <a:t> </a:t>
            </a:r>
            <a:r>
              <a:rPr lang="en-US" altLang="es-AR" sz="2400" b="0" dirty="0" err="1">
                <a:latin typeface="+mj-lt"/>
              </a:rPr>
              <a:t>uma</a:t>
            </a:r>
            <a:r>
              <a:rPr lang="en-US" altLang="es-AR" sz="2400" b="0" dirty="0">
                <a:latin typeface="+mj-lt"/>
              </a:rPr>
              <a:t> </a:t>
            </a:r>
            <a:r>
              <a:rPr lang="en-US" altLang="es-AR" sz="2400" dirty="0" err="1">
                <a:latin typeface="+mj-lt"/>
              </a:rPr>
              <a:t>única</a:t>
            </a:r>
            <a:r>
              <a:rPr lang="en-US" altLang="es-AR" sz="2400" dirty="0">
                <a:latin typeface="+mj-lt"/>
              </a:rPr>
              <a:t> </a:t>
            </a:r>
            <a:r>
              <a:rPr lang="en-US" altLang="es-AR" sz="2400" dirty="0" err="1">
                <a:latin typeface="+mj-lt"/>
              </a:rPr>
              <a:t>espécie</a:t>
            </a:r>
            <a:r>
              <a:rPr lang="en-US" altLang="es-AR" sz="2400" dirty="0">
                <a:latin typeface="+mj-lt"/>
              </a:rPr>
              <a:t>: </a:t>
            </a:r>
            <a:r>
              <a:rPr lang="en-US" altLang="es-AR" sz="2400" dirty="0" err="1">
                <a:latin typeface="+mj-lt"/>
              </a:rPr>
              <a:t>Limoeiro</a:t>
            </a:r>
            <a:r>
              <a:rPr lang="en-US" altLang="es-AR" sz="2400" dirty="0">
                <a:latin typeface="+mj-lt"/>
              </a:rPr>
              <a:t> (</a:t>
            </a:r>
            <a:r>
              <a:rPr lang="en-US" altLang="es-AR" sz="2400" i="1" dirty="0">
                <a:latin typeface="+mj-lt"/>
              </a:rPr>
              <a:t>Citrus </a:t>
            </a:r>
            <a:r>
              <a:rPr lang="en-US" altLang="es-AR" sz="2400" i="1" dirty="0" err="1">
                <a:latin typeface="+mj-lt"/>
              </a:rPr>
              <a:t>limon</a:t>
            </a:r>
            <a:r>
              <a:rPr lang="en-US" altLang="es-AR" sz="2400" dirty="0">
                <a:latin typeface="+mj-lt"/>
              </a:rPr>
              <a:t>)</a:t>
            </a:r>
          </a:p>
          <a:p>
            <a:pPr eaLnBrk="1" hangingPunct="1">
              <a:lnSpc>
                <a:spcPct val="90000"/>
              </a:lnSpc>
              <a:spcBef>
                <a:spcPct val="50000"/>
              </a:spcBef>
              <a:spcAft>
                <a:spcPct val="10000"/>
              </a:spcAft>
              <a:buClr>
                <a:srgbClr val="CC6600"/>
              </a:buClr>
              <a:buSzPct val="110000"/>
            </a:pPr>
            <a:r>
              <a:rPr lang="en-US" altLang="es-AR" sz="2400" dirty="0" err="1">
                <a:latin typeface="+mj-lt"/>
              </a:rPr>
              <a:t>Espécie</a:t>
            </a:r>
            <a:r>
              <a:rPr lang="en-US" altLang="es-AR" sz="2400" dirty="0">
                <a:latin typeface="+mj-lt"/>
              </a:rPr>
              <a:t>  </a:t>
            </a:r>
            <a:r>
              <a:rPr lang="en-US" altLang="es-AR" sz="2400" dirty="0" err="1">
                <a:latin typeface="+mj-lt"/>
              </a:rPr>
              <a:t>suscetível</a:t>
            </a:r>
            <a:r>
              <a:rPr lang="en-US" altLang="es-AR" sz="2400" dirty="0">
                <a:latin typeface="+mj-lt"/>
              </a:rPr>
              <a:t> </a:t>
            </a:r>
            <a:r>
              <a:rPr lang="en-US" altLang="es-AR" sz="2400" dirty="0" err="1">
                <a:latin typeface="+mj-lt"/>
              </a:rPr>
              <a:t>ao</a:t>
            </a:r>
            <a:r>
              <a:rPr lang="en-US" altLang="es-AR" sz="2400" dirty="0">
                <a:latin typeface="+mj-lt"/>
              </a:rPr>
              <a:t> </a:t>
            </a:r>
            <a:r>
              <a:rPr lang="en-US" altLang="es-AR" sz="2400" dirty="0" err="1">
                <a:latin typeface="+mj-lt"/>
              </a:rPr>
              <a:t>cancro</a:t>
            </a:r>
            <a:r>
              <a:rPr lang="en-US" altLang="es-AR" sz="2400" dirty="0">
                <a:latin typeface="+mj-lt"/>
              </a:rPr>
              <a:t> </a:t>
            </a:r>
            <a:r>
              <a:rPr lang="en-US" altLang="es-AR" sz="2400" dirty="0" err="1">
                <a:latin typeface="+mj-lt"/>
              </a:rPr>
              <a:t>cítrico</a:t>
            </a:r>
            <a:endParaRPr lang="en-US" altLang="es-AR" sz="2400" dirty="0">
              <a:latin typeface="+mj-lt"/>
            </a:endParaRPr>
          </a:p>
          <a:p>
            <a:pPr eaLnBrk="1" hangingPunct="1">
              <a:lnSpc>
                <a:spcPct val="90000"/>
              </a:lnSpc>
              <a:spcBef>
                <a:spcPct val="50000"/>
              </a:spcBef>
              <a:spcAft>
                <a:spcPct val="10000"/>
              </a:spcAft>
              <a:buClr>
                <a:srgbClr val="CC6600"/>
              </a:buClr>
              <a:buSzPct val="110000"/>
            </a:pPr>
            <a:r>
              <a:rPr lang="en-US" altLang="es-AR" sz="2400" b="1" dirty="0" err="1">
                <a:latin typeface="+mj-lt"/>
              </a:rPr>
              <a:t>Variedades</a:t>
            </a:r>
            <a:r>
              <a:rPr lang="en-US" altLang="es-AR" sz="2400" b="1" dirty="0">
                <a:latin typeface="+mj-lt"/>
              </a:rPr>
              <a:t>: </a:t>
            </a:r>
            <a:r>
              <a:rPr lang="en-US" altLang="es-AR" sz="2400" dirty="0">
                <a:latin typeface="+mj-lt"/>
              </a:rPr>
              <a:t>			              </a:t>
            </a:r>
            <a:r>
              <a:rPr lang="en-US" altLang="es-AR" sz="2400" b="1" dirty="0">
                <a:latin typeface="+mj-lt"/>
              </a:rPr>
              <a:t>Porta-</a:t>
            </a:r>
            <a:r>
              <a:rPr lang="en-US" altLang="es-AR" sz="2400" b="1" dirty="0" err="1">
                <a:latin typeface="+mj-lt"/>
              </a:rPr>
              <a:t>enxertos</a:t>
            </a:r>
            <a:endParaRPr lang="en-US" altLang="es-AR" sz="2400" b="1" dirty="0">
              <a:latin typeface="+mj-lt"/>
            </a:endParaRPr>
          </a:p>
          <a:p>
            <a:pPr lvl="1">
              <a:lnSpc>
                <a:spcPts val="1500"/>
              </a:lnSpc>
              <a:spcBef>
                <a:spcPct val="50000"/>
              </a:spcBef>
              <a:spcAft>
                <a:spcPct val="10000"/>
              </a:spcAft>
              <a:buClr>
                <a:schemeClr val="tx1"/>
              </a:buClr>
              <a:buSzPct val="110000"/>
              <a:buFont typeface="Arial" panose="020B0604020202020204" pitchFamily="34" charset="0"/>
              <a:buChar char="•"/>
            </a:pPr>
            <a:r>
              <a:rPr lang="en-US" altLang="es-AR" sz="2000" dirty="0">
                <a:latin typeface="+mj-lt"/>
              </a:rPr>
              <a:t>Eureka Frost </a:t>
            </a:r>
            <a:r>
              <a:rPr lang="en-US" altLang="es-AR" sz="2000" dirty="0" err="1">
                <a:latin typeface="+mj-lt"/>
              </a:rPr>
              <a:t>nucelar</a:t>
            </a:r>
            <a:r>
              <a:rPr lang="en-US" altLang="es-AR" sz="2000" dirty="0">
                <a:latin typeface="+mj-lt"/>
              </a:rPr>
              <a:t>		-</a:t>
            </a:r>
            <a:r>
              <a:rPr lang="en-US" altLang="es-AR" sz="2000" dirty="0" err="1">
                <a:latin typeface="+mj-lt"/>
              </a:rPr>
              <a:t>Citrumelo</a:t>
            </a:r>
            <a:r>
              <a:rPr lang="en-US" altLang="es-AR" sz="2000" dirty="0">
                <a:latin typeface="+mj-lt"/>
              </a:rPr>
              <a:t> </a:t>
            </a:r>
            <a:r>
              <a:rPr lang="en-US" altLang="es-AR" sz="2000" dirty="0" err="1">
                <a:latin typeface="+mj-lt"/>
              </a:rPr>
              <a:t>Swingle</a:t>
            </a:r>
            <a:r>
              <a:rPr lang="en-US" altLang="es-AR" sz="2000" dirty="0">
                <a:latin typeface="+mj-lt"/>
              </a:rPr>
              <a:t> (</a:t>
            </a:r>
            <a:r>
              <a:rPr lang="en-US" altLang="es-AR" sz="2000" dirty="0" err="1">
                <a:latin typeface="+mj-lt"/>
              </a:rPr>
              <a:t>P.grande</a:t>
            </a:r>
            <a:r>
              <a:rPr lang="en-US" altLang="es-AR" sz="2000" dirty="0">
                <a:latin typeface="+mj-lt"/>
              </a:rPr>
              <a:t>)</a:t>
            </a:r>
          </a:p>
          <a:p>
            <a:pPr lvl="1">
              <a:lnSpc>
                <a:spcPts val="1500"/>
              </a:lnSpc>
              <a:buClr>
                <a:schemeClr val="tx1"/>
              </a:buClr>
              <a:buFont typeface="Arial" panose="020B0604020202020204" pitchFamily="34" charset="0"/>
              <a:buChar char="•"/>
            </a:pPr>
            <a:r>
              <a:rPr lang="en-US" altLang="es-AR" sz="2000" dirty="0" err="1">
                <a:latin typeface="+mj-lt"/>
              </a:rPr>
              <a:t>Lisboa</a:t>
            </a:r>
            <a:r>
              <a:rPr lang="en-US" altLang="es-AR" sz="2000" dirty="0">
                <a:latin typeface="+mj-lt"/>
              </a:rPr>
              <a:t> Frost </a:t>
            </a:r>
            <a:r>
              <a:rPr lang="en-US" altLang="es-AR" sz="2000" dirty="0" err="1">
                <a:latin typeface="+mj-lt"/>
              </a:rPr>
              <a:t>nucelar</a:t>
            </a:r>
            <a:r>
              <a:rPr lang="en-US" altLang="es-AR" sz="2000" dirty="0">
                <a:latin typeface="+mj-lt"/>
              </a:rPr>
              <a:t>		- </a:t>
            </a:r>
            <a:r>
              <a:rPr lang="en-US" altLang="es-AR" sz="2000" dirty="0" err="1">
                <a:latin typeface="+mj-lt"/>
              </a:rPr>
              <a:t>Trifoliata</a:t>
            </a:r>
            <a:r>
              <a:rPr lang="en-US" altLang="es-AR" sz="2000" dirty="0">
                <a:latin typeface="+mj-lt"/>
              </a:rPr>
              <a:t> Flying Dragon</a:t>
            </a:r>
          </a:p>
          <a:p>
            <a:pPr lvl="1">
              <a:lnSpc>
                <a:spcPts val="1500"/>
              </a:lnSpc>
              <a:spcBef>
                <a:spcPct val="50000"/>
              </a:spcBef>
              <a:spcAft>
                <a:spcPct val="10000"/>
              </a:spcAft>
              <a:buClr>
                <a:schemeClr val="tx1"/>
              </a:buClr>
              <a:buSzPct val="110000"/>
              <a:buFont typeface="Arial" panose="020B0604020202020204" pitchFamily="34" charset="0"/>
              <a:buChar char="•"/>
            </a:pPr>
            <a:r>
              <a:rPr lang="en-US" altLang="es-AR" sz="2000" dirty="0" err="1">
                <a:latin typeface="+mj-lt"/>
              </a:rPr>
              <a:t>Limoneira</a:t>
            </a:r>
            <a:r>
              <a:rPr lang="en-US" altLang="es-AR" sz="2000" dirty="0">
                <a:latin typeface="+mj-lt"/>
              </a:rPr>
              <a:t> 8A </a:t>
            </a:r>
            <a:r>
              <a:rPr lang="en-US" altLang="es-AR" sz="2000" dirty="0" err="1">
                <a:latin typeface="+mj-lt"/>
              </a:rPr>
              <a:t>nucelar</a:t>
            </a:r>
            <a:r>
              <a:rPr lang="en-US" altLang="es-AR" sz="2000" dirty="0">
                <a:latin typeface="+mj-lt"/>
              </a:rPr>
              <a:t>		-</a:t>
            </a:r>
            <a:r>
              <a:rPr lang="en-US" altLang="es-AR" sz="2000" dirty="0" err="1">
                <a:latin typeface="+mj-lt"/>
              </a:rPr>
              <a:t>Citrange</a:t>
            </a:r>
            <a:r>
              <a:rPr lang="en-US" altLang="es-AR" sz="2000" dirty="0">
                <a:latin typeface="+mj-lt"/>
              </a:rPr>
              <a:t> C35</a:t>
            </a:r>
          </a:p>
          <a:p>
            <a:pPr lvl="1">
              <a:lnSpc>
                <a:spcPts val="1500"/>
              </a:lnSpc>
              <a:spcBef>
                <a:spcPct val="50000"/>
              </a:spcBef>
              <a:spcAft>
                <a:spcPct val="10000"/>
              </a:spcAft>
              <a:buClr>
                <a:schemeClr val="tx1"/>
              </a:buClr>
              <a:buSzPct val="110000"/>
              <a:buFont typeface="Arial" panose="020B0604020202020204" pitchFamily="34" charset="0"/>
              <a:buChar char="•"/>
            </a:pPr>
            <a:r>
              <a:rPr lang="en-US" altLang="es-AR" sz="2000" dirty="0">
                <a:latin typeface="+mj-lt"/>
              </a:rPr>
              <a:t>Genova EEAT </a:t>
            </a:r>
            <a:r>
              <a:rPr lang="en-US" altLang="es-AR" sz="2000" dirty="0" err="1">
                <a:latin typeface="+mj-lt"/>
              </a:rPr>
              <a:t>nucelar</a:t>
            </a:r>
            <a:r>
              <a:rPr lang="en-US" altLang="es-AR" sz="2000" dirty="0">
                <a:latin typeface="+mj-lt"/>
              </a:rPr>
              <a:t>		-</a:t>
            </a:r>
            <a:r>
              <a:rPr lang="en-US" altLang="es-AR" sz="2000" dirty="0" err="1">
                <a:latin typeface="+mj-lt"/>
              </a:rPr>
              <a:t>Citrandarin</a:t>
            </a:r>
            <a:r>
              <a:rPr lang="en-US" altLang="es-AR" sz="2000" dirty="0">
                <a:latin typeface="+mj-lt"/>
              </a:rPr>
              <a:t> X639</a:t>
            </a:r>
          </a:p>
          <a:p>
            <a:pPr lvl="1">
              <a:lnSpc>
                <a:spcPts val="1500"/>
              </a:lnSpc>
              <a:spcBef>
                <a:spcPct val="50000"/>
              </a:spcBef>
              <a:spcAft>
                <a:spcPct val="10000"/>
              </a:spcAft>
              <a:buClr>
                <a:schemeClr val="tx1"/>
              </a:buClr>
              <a:buSzPct val="110000"/>
              <a:buFont typeface="Arial" panose="020B0604020202020204" pitchFamily="34" charset="0"/>
              <a:buChar char="•"/>
            </a:pPr>
            <a:r>
              <a:rPr lang="en-US" altLang="es-AR" sz="2000" dirty="0">
                <a:latin typeface="+mj-lt"/>
              </a:rPr>
              <a:t>Santa Teresa </a:t>
            </a:r>
            <a:r>
              <a:rPr lang="en-US" altLang="es-AR" sz="2000" dirty="0" err="1">
                <a:latin typeface="+mj-lt"/>
              </a:rPr>
              <a:t>nucelar</a:t>
            </a:r>
            <a:r>
              <a:rPr lang="en-US" altLang="es-AR" sz="2000" dirty="0">
                <a:latin typeface="+mj-lt"/>
              </a:rPr>
              <a:t>		-</a:t>
            </a:r>
            <a:r>
              <a:rPr lang="en-US" altLang="es-AR" sz="2000" b="1" dirty="0" err="1">
                <a:solidFill>
                  <a:schemeClr val="accent5"/>
                </a:solidFill>
                <a:latin typeface="+mj-lt"/>
              </a:rPr>
              <a:t>Citrandarin</a:t>
            </a:r>
            <a:r>
              <a:rPr lang="en-US" altLang="es-AR" sz="2000" b="1" dirty="0">
                <a:solidFill>
                  <a:schemeClr val="accent5"/>
                </a:solidFill>
                <a:latin typeface="+mj-lt"/>
              </a:rPr>
              <a:t> 61AA3</a:t>
            </a:r>
            <a:endParaRPr lang="es-ES_tradnl" altLang="es-AR" sz="2000" b="1" dirty="0">
              <a:solidFill>
                <a:schemeClr val="accent5"/>
              </a:solidFill>
              <a:latin typeface="Arial Black" panose="020B0A04020102020204" pitchFamily="34" charset="0"/>
            </a:endParaRPr>
          </a:p>
          <a:p>
            <a:pPr marL="0" indent="0">
              <a:lnSpc>
                <a:spcPts val="1500"/>
              </a:lnSpc>
              <a:buNone/>
            </a:pPr>
            <a:r>
              <a:rPr lang="es-ES_tradnl" altLang="es-AR" sz="2000" b="1" dirty="0">
                <a:solidFill>
                  <a:schemeClr val="accent5"/>
                </a:solidFill>
                <a:latin typeface="Arial Black" panose="020B0A04020102020204" pitchFamily="34" charset="0"/>
              </a:rPr>
              <a:t> </a:t>
            </a:r>
            <a:r>
              <a:rPr lang="es-ES_tradnl" altLang="es-AR" sz="2000" b="1" dirty="0">
                <a:solidFill>
                  <a:schemeClr val="accent5"/>
                </a:solidFill>
                <a:latin typeface="+mj-lt"/>
              </a:rPr>
              <a:t>					-</a:t>
            </a:r>
            <a:r>
              <a:rPr lang="es-ES_tradnl" altLang="es-AR" sz="2000" b="1" dirty="0" err="1">
                <a:solidFill>
                  <a:schemeClr val="accent5"/>
                </a:solidFill>
                <a:latin typeface="+mj-lt"/>
              </a:rPr>
              <a:t>Citrumelo</a:t>
            </a:r>
            <a:r>
              <a:rPr lang="es-ES_tradnl" altLang="es-AR" sz="2000" b="1" dirty="0">
                <a:solidFill>
                  <a:schemeClr val="accent5"/>
                </a:solidFill>
                <a:latin typeface="+mj-lt"/>
              </a:rPr>
              <a:t> 75AB </a:t>
            </a:r>
          </a:p>
          <a:p>
            <a:pPr marL="0" indent="0">
              <a:lnSpc>
                <a:spcPts val="1500"/>
              </a:lnSpc>
              <a:buNone/>
            </a:pPr>
            <a:r>
              <a:rPr lang="es-ES_tradnl" altLang="es-AR" sz="2000" b="1" dirty="0">
                <a:solidFill>
                  <a:schemeClr val="accent5"/>
                </a:solidFill>
                <a:latin typeface="+mj-lt"/>
              </a:rPr>
              <a:t>					-Hibrido triple 79AC 6/2</a:t>
            </a:r>
          </a:p>
          <a:p>
            <a:pPr marL="0" indent="0">
              <a:lnSpc>
                <a:spcPts val="1500"/>
              </a:lnSpc>
              <a:buNone/>
            </a:pPr>
            <a:r>
              <a:rPr lang="es-ES_tradnl" altLang="es-AR" sz="2000" dirty="0">
                <a:latin typeface="+mj-lt"/>
              </a:rPr>
              <a:t>					-Mandarino Cleopatra</a:t>
            </a:r>
          </a:p>
          <a:p>
            <a:pPr marL="0" indent="0">
              <a:lnSpc>
                <a:spcPts val="1500"/>
              </a:lnSpc>
              <a:buNone/>
            </a:pPr>
            <a:r>
              <a:rPr lang="es-ES_tradnl" altLang="es-AR" sz="2000" dirty="0">
                <a:latin typeface="+mj-lt"/>
              </a:rPr>
              <a:t>					-</a:t>
            </a:r>
            <a:r>
              <a:rPr lang="es-ES_tradnl" altLang="es-AR" sz="2000" dirty="0" err="1">
                <a:latin typeface="+mj-lt"/>
              </a:rPr>
              <a:t>Volkameriano</a:t>
            </a:r>
            <a:endParaRPr lang="es-ES_tradnl" altLang="es-AR" sz="2000" dirty="0">
              <a:latin typeface="+mj-lt"/>
            </a:endParaRPr>
          </a:p>
          <a:p>
            <a:pPr marL="0" indent="0">
              <a:lnSpc>
                <a:spcPts val="1500"/>
              </a:lnSpc>
              <a:buNone/>
            </a:pPr>
            <a:r>
              <a:rPr lang="es-ES_tradnl" altLang="es-AR" sz="2000" b="0" dirty="0">
                <a:latin typeface="+mj-lt"/>
              </a:rPr>
              <a:t>					-</a:t>
            </a:r>
            <a:r>
              <a:rPr lang="es-ES_tradnl" altLang="es-AR" sz="2000" b="0" dirty="0" err="1">
                <a:latin typeface="+mj-lt"/>
              </a:rPr>
              <a:t>Rangpur</a:t>
            </a:r>
            <a:endParaRPr lang="es-ES_tradnl" altLang="es-AR" sz="2000" b="0" dirty="0">
              <a:latin typeface="+mj-lt"/>
            </a:endParaRPr>
          </a:p>
          <a:p>
            <a:pPr marL="0" indent="0">
              <a:lnSpc>
                <a:spcPts val="1500"/>
              </a:lnSpc>
              <a:buNone/>
            </a:pPr>
            <a:r>
              <a:rPr lang="es-ES_tradnl" altLang="es-AR" sz="2000" dirty="0">
                <a:latin typeface="+mj-lt"/>
              </a:rPr>
              <a:t>					- </a:t>
            </a:r>
            <a:r>
              <a:rPr lang="es-ES_tradnl" altLang="es-AR" sz="2000" dirty="0" err="1">
                <a:latin typeface="+mj-lt"/>
              </a:rPr>
              <a:t>Laranja</a:t>
            </a:r>
            <a:r>
              <a:rPr lang="es-ES_tradnl" altLang="es-AR" sz="2000" dirty="0">
                <a:latin typeface="+mj-lt"/>
              </a:rPr>
              <a:t> </a:t>
            </a:r>
            <a:r>
              <a:rPr lang="es-ES_tradnl" altLang="es-AR" sz="2000" dirty="0" err="1">
                <a:latin typeface="+mj-lt"/>
              </a:rPr>
              <a:t>Azeda</a:t>
            </a:r>
            <a:endParaRPr lang="es-ES_tradnl" altLang="es-AR" sz="2000" b="0" dirty="0">
              <a:latin typeface="+mj-lt"/>
            </a:endParaRPr>
          </a:p>
          <a:p>
            <a:pPr marL="0" indent="0">
              <a:lnSpc>
                <a:spcPts val="1500"/>
              </a:lnSpc>
              <a:buNone/>
            </a:pPr>
            <a:r>
              <a:rPr lang="es-ES_tradnl" altLang="es-AR" sz="2000" dirty="0">
                <a:latin typeface="+mj-lt"/>
              </a:rPr>
              <a:t>					- </a:t>
            </a:r>
            <a:r>
              <a:rPr lang="es-ES_tradnl" altLang="es-AR" sz="2000" dirty="0" err="1">
                <a:latin typeface="+mj-lt"/>
              </a:rPr>
              <a:t>Agriop</a:t>
            </a:r>
            <a:endParaRPr lang="en-US" altLang="es-AR" sz="2000" b="0" dirty="0">
              <a:latin typeface="+mj-lt"/>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63904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1002983" y="1047114"/>
            <a:ext cx="2666047" cy="5136516"/>
          </a:xfrm>
        </p:spPr>
        <p:txBody>
          <a:bodyPr>
            <a:normAutofit fontScale="92500" lnSpcReduction="10000"/>
          </a:bodyPr>
          <a:lstStyle/>
          <a:p>
            <a:pPr eaLnBrk="1" hangingPunct="1">
              <a:lnSpc>
                <a:spcPct val="150000"/>
              </a:lnSpc>
            </a:pPr>
            <a:endParaRPr lang="es-ES" altLang="es-AR" sz="2800" dirty="0"/>
          </a:p>
          <a:p>
            <a:pPr eaLnBrk="1" hangingPunct="1">
              <a:lnSpc>
                <a:spcPct val="150000"/>
              </a:lnSpc>
            </a:pPr>
            <a:r>
              <a:rPr lang="es-ES_tradnl" altLang="es-AR" sz="3900" b="1" dirty="0"/>
              <a:t>1° China </a:t>
            </a:r>
          </a:p>
          <a:p>
            <a:pPr eaLnBrk="1" hangingPunct="1">
              <a:lnSpc>
                <a:spcPct val="150000"/>
              </a:lnSpc>
            </a:pPr>
            <a:r>
              <a:rPr lang="es-ES_tradnl" altLang="es-AR" sz="3900" b="1" dirty="0"/>
              <a:t>2° Brasil</a:t>
            </a:r>
          </a:p>
          <a:p>
            <a:pPr eaLnBrk="1" hangingPunct="1">
              <a:lnSpc>
                <a:spcPct val="150000"/>
              </a:lnSpc>
            </a:pPr>
            <a:r>
              <a:rPr lang="es-ES_tradnl" altLang="es-AR" sz="3900" b="1" dirty="0"/>
              <a:t>3° EE UU</a:t>
            </a:r>
          </a:p>
          <a:p>
            <a:pPr eaLnBrk="1" hangingPunct="1">
              <a:lnSpc>
                <a:spcPct val="150000"/>
              </a:lnSpc>
            </a:pPr>
            <a:r>
              <a:rPr lang="es-ES_tradnl" altLang="es-AR" sz="3900" b="1" dirty="0"/>
              <a:t>4° México</a:t>
            </a:r>
          </a:p>
          <a:p>
            <a:pPr eaLnBrk="1" hangingPunct="1">
              <a:lnSpc>
                <a:spcPct val="150000"/>
              </a:lnSpc>
            </a:pPr>
            <a:r>
              <a:rPr lang="es-ES_tradnl" altLang="es-AR" sz="3900" b="1" dirty="0"/>
              <a:t>5° </a:t>
            </a:r>
            <a:r>
              <a:rPr lang="es-ES_tradnl" altLang="es-AR" sz="3900" b="1" dirty="0" err="1"/>
              <a:t>Espanha</a:t>
            </a:r>
            <a:endParaRPr lang="es-ES_tradnl" altLang="es-AR" sz="3900" b="1" dirty="0"/>
          </a:p>
        </p:txBody>
      </p:sp>
      <p:sp>
        <p:nvSpPr>
          <p:cNvPr id="3" name="2 Rectángulo"/>
          <p:cNvSpPr/>
          <p:nvPr/>
        </p:nvSpPr>
        <p:spPr>
          <a:xfrm>
            <a:off x="4446269" y="1763078"/>
            <a:ext cx="3720985" cy="4247317"/>
          </a:xfrm>
          <a:prstGeom prst="rect">
            <a:avLst/>
          </a:prstGeom>
        </p:spPr>
        <p:txBody>
          <a:bodyPr wrap="square">
            <a:spAutoFit/>
          </a:bodyPr>
          <a:lstStyle/>
          <a:p>
            <a:pPr>
              <a:lnSpc>
                <a:spcPct val="150000"/>
              </a:lnSpc>
              <a:defRPr/>
            </a:pPr>
            <a:r>
              <a:rPr lang="es-ES_tradnl" sz="3600" b="1" dirty="0"/>
              <a:t>6° </a:t>
            </a:r>
            <a:r>
              <a:rPr lang="es-ES_tradnl" sz="3600" b="1" dirty="0" err="1"/>
              <a:t>Itália</a:t>
            </a:r>
            <a:r>
              <a:rPr lang="es-ES_tradnl" sz="3600" b="1" dirty="0"/>
              <a:t> </a:t>
            </a:r>
          </a:p>
          <a:p>
            <a:pPr>
              <a:lnSpc>
                <a:spcPct val="150000"/>
              </a:lnSpc>
              <a:defRPr/>
            </a:pPr>
            <a:r>
              <a:rPr lang="es-ES_tradnl" sz="3600" b="1" dirty="0"/>
              <a:t>7° </a:t>
            </a:r>
            <a:r>
              <a:rPr lang="es-ES_tradnl" sz="3600" b="1" dirty="0" err="1"/>
              <a:t>Egito</a:t>
            </a:r>
            <a:endParaRPr lang="es-ES_tradnl" sz="3600" b="1" dirty="0"/>
          </a:p>
          <a:p>
            <a:pPr>
              <a:lnSpc>
                <a:spcPct val="150000"/>
              </a:lnSpc>
              <a:defRPr/>
            </a:pPr>
            <a:r>
              <a:rPr lang="es-ES_tradnl" sz="3600" b="1" dirty="0"/>
              <a:t>8° </a:t>
            </a:r>
            <a:r>
              <a:rPr lang="es-ES_tradnl" sz="3600" b="1" dirty="0" err="1"/>
              <a:t>Turquia</a:t>
            </a:r>
            <a:endParaRPr lang="es-ES_tradnl" sz="3600" b="1" dirty="0"/>
          </a:p>
          <a:p>
            <a:pPr>
              <a:lnSpc>
                <a:spcPct val="150000"/>
              </a:lnSpc>
              <a:defRPr/>
            </a:pPr>
            <a:r>
              <a:rPr lang="es-ES_tradnl" sz="3600" b="1" dirty="0">
                <a:solidFill>
                  <a:srgbClr val="CC3300"/>
                </a:solidFill>
              </a:rPr>
              <a:t>9° Argentina</a:t>
            </a:r>
          </a:p>
          <a:p>
            <a:pPr>
              <a:lnSpc>
                <a:spcPct val="150000"/>
              </a:lnSpc>
              <a:defRPr/>
            </a:pPr>
            <a:r>
              <a:rPr lang="es-ES_tradnl" sz="3600" b="1" dirty="0"/>
              <a:t>10° África do Sul</a:t>
            </a:r>
            <a:endParaRPr lang="es-ES" sz="3600" b="1" dirty="0"/>
          </a:p>
        </p:txBody>
      </p:sp>
      <p:sp>
        <p:nvSpPr>
          <p:cNvPr id="5124" name="3 CuadroTexto"/>
          <p:cNvSpPr txBox="1">
            <a:spLocks noChangeArrowheads="1"/>
          </p:cNvSpPr>
          <p:nvPr/>
        </p:nvSpPr>
        <p:spPr bwMode="auto">
          <a:xfrm>
            <a:off x="82869" y="134838"/>
            <a:ext cx="72094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AR" altLang="es-AR" sz="2800" b="1" dirty="0">
                <a:latin typeface="+mj-lt"/>
              </a:rPr>
              <a:t>Argentina na </a:t>
            </a:r>
            <a:r>
              <a:rPr lang="es-AR" altLang="es-AR" sz="2800" b="1" dirty="0" err="1">
                <a:latin typeface="+mj-lt"/>
              </a:rPr>
              <a:t>produção</a:t>
            </a:r>
            <a:r>
              <a:rPr lang="es-AR" altLang="es-AR" sz="2800" b="1" dirty="0">
                <a:latin typeface="+mj-lt"/>
              </a:rPr>
              <a:t> mundial de </a:t>
            </a:r>
            <a:r>
              <a:rPr lang="es-AR" altLang="es-AR" sz="2800" b="1" dirty="0" err="1">
                <a:latin typeface="+mj-lt"/>
              </a:rPr>
              <a:t>citros</a:t>
            </a:r>
            <a:endParaRPr lang="es-AR" altLang="es-AR" sz="2800" b="1" dirty="0">
              <a:latin typeface="+mj-lt"/>
            </a:endParaRPr>
          </a:p>
          <a:p>
            <a:pPr algn="ctr" eaLnBrk="1" hangingPunct="1"/>
            <a:r>
              <a:rPr lang="es-AR" altLang="es-AR" b="1" dirty="0">
                <a:solidFill>
                  <a:srgbClr val="002060"/>
                </a:solidFill>
              </a:rPr>
              <a:t>(</a:t>
            </a:r>
            <a:r>
              <a:rPr lang="es-AR" altLang="es-AR" b="1" dirty="0" err="1">
                <a:solidFill>
                  <a:srgbClr val="002060"/>
                </a:solidFill>
              </a:rPr>
              <a:t>Fonte</a:t>
            </a:r>
            <a:r>
              <a:rPr lang="es-AR" altLang="es-AR" b="1" dirty="0">
                <a:solidFill>
                  <a:srgbClr val="002060"/>
                </a:solidFill>
              </a:rPr>
              <a:t>: Federcitrus, 2015)</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85197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4567238" y="3424238"/>
          <a:ext cx="9525" cy="9525"/>
        </p:xfrm>
        <a:graphic>
          <a:graphicData uri="http://schemas.openxmlformats.org/presentationml/2006/ole">
            <mc:AlternateContent xmlns:mc="http://schemas.openxmlformats.org/markup-compatibility/2006">
              <mc:Choice xmlns:v="urn:schemas-microsoft-com:vml" Requires="v">
                <p:oleObj spid="_x0000_s7393" name="CorelDRAW" r:id="rId3" imgW="5448300" imgH="7124700" progId="CorelDRAW.Graphic.10">
                  <p:embed/>
                </p:oleObj>
              </mc:Choice>
              <mc:Fallback>
                <p:oleObj name="CorelDRAW" r:id="rId3" imgW="5448300" imgH="7124700" progId="CorelDRAW.Graphic.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6" name="Text Box 13"/>
          <p:cNvSpPr txBox="1">
            <a:spLocks noChangeArrowheads="1"/>
          </p:cNvSpPr>
          <p:nvPr/>
        </p:nvSpPr>
        <p:spPr bwMode="auto">
          <a:xfrm>
            <a:off x="371041" y="207818"/>
            <a:ext cx="50460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s-AR" sz="2800" b="1" dirty="0" err="1">
                <a:latin typeface="+mj-lt"/>
              </a:rPr>
              <a:t>Características</a:t>
            </a:r>
            <a:r>
              <a:rPr lang="en-US" altLang="es-AR" sz="2800" b="1" dirty="0">
                <a:latin typeface="+mj-lt"/>
              </a:rPr>
              <a:t> do </a:t>
            </a:r>
            <a:r>
              <a:rPr lang="en-US" altLang="es-AR" sz="2800" b="1" dirty="0" err="1">
                <a:latin typeface="+mj-lt"/>
              </a:rPr>
              <a:t>limoeiro</a:t>
            </a:r>
            <a:endParaRPr lang="en-US" altLang="es-AR" sz="2800" b="1" dirty="0">
              <a:latin typeface="+mj-lt"/>
            </a:endParaRPr>
          </a:p>
        </p:txBody>
      </p:sp>
      <p:sp>
        <p:nvSpPr>
          <p:cNvPr id="11" name="Text Box 2"/>
          <p:cNvSpPr txBox="1">
            <a:spLocks noChangeArrowheads="1"/>
          </p:cNvSpPr>
          <p:nvPr/>
        </p:nvSpPr>
        <p:spPr bwMode="auto">
          <a:xfrm>
            <a:off x="581890" y="1671111"/>
            <a:ext cx="8298873" cy="3508653"/>
          </a:xfrm>
          <a:prstGeom prst="rect">
            <a:avLst/>
          </a:prstGeom>
          <a:solidFill>
            <a:schemeClr val="accent6">
              <a:lumMod val="20000"/>
              <a:lumOff val="80000"/>
            </a:schemeClr>
          </a:solidFill>
          <a:ln>
            <a:noFill/>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50000"/>
              </a:spcBef>
              <a:spcAft>
                <a:spcPct val="10000"/>
              </a:spcAft>
              <a:buClr>
                <a:srgbClr val="CC6600"/>
              </a:buClr>
              <a:buSzPct val="110000"/>
            </a:pPr>
            <a:r>
              <a:rPr lang="en-US" altLang="es-AR" sz="2800" b="0" dirty="0" err="1">
                <a:latin typeface="+mj-lt"/>
              </a:rPr>
              <a:t>Muitas</a:t>
            </a:r>
            <a:r>
              <a:rPr lang="en-US" altLang="es-AR" sz="2800" b="0" dirty="0">
                <a:latin typeface="+mj-lt"/>
              </a:rPr>
              <a:t> </a:t>
            </a:r>
            <a:r>
              <a:rPr lang="en-US" altLang="es-AR" sz="2800" b="0" dirty="0" err="1">
                <a:latin typeface="+mj-lt"/>
              </a:rPr>
              <a:t>florações</a:t>
            </a:r>
            <a:r>
              <a:rPr lang="en-US" altLang="es-AR" sz="2800" b="0" dirty="0">
                <a:latin typeface="+mj-lt"/>
              </a:rPr>
              <a:t>.</a:t>
            </a:r>
          </a:p>
          <a:p>
            <a:pPr eaLnBrk="1" hangingPunct="1">
              <a:lnSpc>
                <a:spcPct val="90000"/>
              </a:lnSpc>
              <a:spcBef>
                <a:spcPct val="50000"/>
              </a:spcBef>
              <a:spcAft>
                <a:spcPct val="10000"/>
              </a:spcAft>
              <a:buClr>
                <a:srgbClr val="CC6600"/>
              </a:buClr>
              <a:buSzPct val="110000"/>
            </a:pPr>
            <a:r>
              <a:rPr lang="en-US" altLang="es-AR" sz="2800" b="0" dirty="0" err="1">
                <a:latin typeface="+mj-lt"/>
              </a:rPr>
              <a:t>Floração</a:t>
            </a:r>
            <a:r>
              <a:rPr lang="en-US" altLang="es-AR" sz="2800" b="0" dirty="0">
                <a:latin typeface="+mj-lt"/>
              </a:rPr>
              <a:t> </a:t>
            </a:r>
            <a:r>
              <a:rPr lang="en-US" altLang="es-AR" sz="2800" b="0" dirty="0" err="1">
                <a:latin typeface="+mj-lt"/>
              </a:rPr>
              <a:t>prolongada</a:t>
            </a:r>
            <a:r>
              <a:rPr lang="en-US" altLang="es-AR" sz="2800" b="0" dirty="0">
                <a:latin typeface="+mj-lt"/>
              </a:rPr>
              <a:t>, de </a:t>
            </a:r>
            <a:r>
              <a:rPr lang="en-US" altLang="es-AR" sz="2800" b="0" dirty="0" err="1">
                <a:latin typeface="+mj-lt"/>
              </a:rPr>
              <a:t>onde</a:t>
            </a:r>
            <a:r>
              <a:rPr lang="en-US" altLang="es-AR" sz="2800" b="0" dirty="0">
                <a:latin typeface="+mj-lt"/>
              </a:rPr>
              <a:t> </a:t>
            </a:r>
            <a:r>
              <a:rPr lang="en-US" altLang="es-AR" sz="2800" b="0" dirty="0" err="1">
                <a:latin typeface="+mj-lt"/>
              </a:rPr>
              <a:t>convivem</a:t>
            </a:r>
            <a:r>
              <a:rPr lang="en-US" altLang="es-AR" sz="2800" b="0" dirty="0">
                <a:latin typeface="+mj-lt"/>
              </a:rPr>
              <a:t> </a:t>
            </a:r>
            <a:r>
              <a:rPr lang="en-US" altLang="es-AR" sz="2800" b="0" dirty="0" err="1">
                <a:latin typeface="+mj-lt"/>
              </a:rPr>
              <a:t>frutos</a:t>
            </a:r>
            <a:r>
              <a:rPr lang="en-US" altLang="es-AR" sz="2800" b="0" dirty="0">
                <a:latin typeface="+mj-lt"/>
              </a:rPr>
              <a:t> de </a:t>
            </a:r>
            <a:r>
              <a:rPr lang="en-US" altLang="es-AR" sz="2800" b="0" dirty="0" err="1">
                <a:latin typeface="+mj-lt"/>
              </a:rPr>
              <a:t>diferentes</a:t>
            </a:r>
            <a:r>
              <a:rPr lang="en-US" altLang="es-AR" sz="2800" b="0" dirty="0">
                <a:latin typeface="+mj-lt"/>
              </a:rPr>
              <a:t> </a:t>
            </a:r>
            <a:r>
              <a:rPr lang="en-US" altLang="es-AR" sz="2800" b="0" dirty="0" err="1">
                <a:latin typeface="+mj-lt"/>
              </a:rPr>
              <a:t>tamanhos</a:t>
            </a:r>
            <a:r>
              <a:rPr lang="en-US" altLang="es-AR" sz="2800" b="0" dirty="0">
                <a:latin typeface="+mj-lt"/>
              </a:rPr>
              <a:t> e</a:t>
            </a:r>
            <a:r>
              <a:rPr lang="en-US" altLang="es-AR" sz="2800" dirty="0">
                <a:latin typeface="+mj-lt"/>
              </a:rPr>
              <a:t> </a:t>
            </a:r>
            <a:r>
              <a:rPr lang="en-US" altLang="es-AR" sz="2800" dirty="0" err="1">
                <a:latin typeface="+mj-lt"/>
              </a:rPr>
              <a:t>idade</a:t>
            </a:r>
            <a:r>
              <a:rPr lang="en-US" altLang="es-AR" sz="2800" dirty="0">
                <a:latin typeface="+mj-lt"/>
              </a:rPr>
              <a:t> </a:t>
            </a:r>
            <a:r>
              <a:rPr lang="en-US" altLang="es-AR" sz="2800" dirty="0" err="1">
                <a:latin typeface="+mj-lt"/>
              </a:rPr>
              <a:t>na</a:t>
            </a:r>
            <a:r>
              <a:rPr lang="en-US" altLang="es-AR" sz="2800" dirty="0">
                <a:latin typeface="+mj-lt"/>
              </a:rPr>
              <a:t> </a:t>
            </a:r>
            <a:r>
              <a:rPr lang="en-US" altLang="es-AR" sz="2800" dirty="0" err="1">
                <a:latin typeface="+mj-lt"/>
              </a:rPr>
              <a:t>mesma</a:t>
            </a:r>
            <a:r>
              <a:rPr lang="en-US" altLang="es-AR" sz="2800" dirty="0">
                <a:latin typeface="+mj-lt"/>
              </a:rPr>
              <a:t> planta.</a:t>
            </a:r>
            <a:endParaRPr lang="en-US" altLang="es-AR" sz="2800" b="0" dirty="0">
              <a:latin typeface="+mj-lt"/>
            </a:endParaRPr>
          </a:p>
          <a:p>
            <a:pPr eaLnBrk="1" hangingPunct="1">
              <a:lnSpc>
                <a:spcPct val="90000"/>
              </a:lnSpc>
              <a:spcBef>
                <a:spcPct val="50000"/>
              </a:spcBef>
              <a:spcAft>
                <a:spcPct val="10000"/>
              </a:spcAft>
              <a:buClr>
                <a:srgbClr val="CC6600"/>
              </a:buClr>
              <a:buSzPct val="110000"/>
            </a:pPr>
            <a:r>
              <a:rPr lang="en-US" altLang="es-AR" sz="2800" dirty="0" err="1">
                <a:latin typeface="+mj-lt"/>
              </a:rPr>
              <a:t>Algumas</a:t>
            </a:r>
            <a:r>
              <a:rPr lang="en-US" altLang="es-AR" sz="2800" dirty="0">
                <a:latin typeface="+mj-lt"/>
              </a:rPr>
              <a:t> </a:t>
            </a:r>
            <a:r>
              <a:rPr lang="en-US" altLang="es-AR" sz="2800" dirty="0" err="1">
                <a:latin typeface="+mj-lt"/>
              </a:rPr>
              <a:t>variedades</a:t>
            </a:r>
            <a:r>
              <a:rPr lang="en-US" altLang="es-AR" sz="2800" dirty="0">
                <a:latin typeface="+mj-lt"/>
              </a:rPr>
              <a:t> com </a:t>
            </a:r>
            <a:r>
              <a:rPr lang="en-US" altLang="es-AR" sz="2800" dirty="0" err="1">
                <a:latin typeface="+mj-lt"/>
              </a:rPr>
              <a:t>muitos</a:t>
            </a:r>
            <a:r>
              <a:rPr lang="en-US" altLang="es-AR" sz="2800" dirty="0">
                <a:latin typeface="+mj-lt"/>
              </a:rPr>
              <a:t> </a:t>
            </a:r>
            <a:r>
              <a:rPr lang="en-US" altLang="es-AR" sz="2800" dirty="0" err="1">
                <a:latin typeface="+mj-lt"/>
              </a:rPr>
              <a:t>espinhos</a:t>
            </a:r>
            <a:r>
              <a:rPr lang="en-US" altLang="es-AR" sz="2800" dirty="0">
                <a:latin typeface="+mj-lt"/>
              </a:rPr>
              <a:t>.</a:t>
            </a:r>
            <a:endParaRPr lang="en-US" altLang="es-AR" sz="2800" b="0" dirty="0">
              <a:latin typeface="+mj-lt"/>
            </a:endParaRPr>
          </a:p>
          <a:p>
            <a:pPr eaLnBrk="1" hangingPunct="1">
              <a:lnSpc>
                <a:spcPct val="70000"/>
              </a:lnSpc>
              <a:spcBef>
                <a:spcPct val="50000"/>
              </a:spcBef>
              <a:spcAft>
                <a:spcPct val="10000"/>
              </a:spcAft>
              <a:buClr>
                <a:srgbClr val="CC6600"/>
              </a:buClr>
              <a:buSzPct val="110000"/>
            </a:pPr>
            <a:r>
              <a:rPr lang="en-US" altLang="es-AR" sz="2800" b="0" dirty="0" err="1">
                <a:latin typeface="+mj-lt"/>
              </a:rPr>
              <a:t>Crescimento</a:t>
            </a:r>
            <a:r>
              <a:rPr lang="en-US" altLang="es-AR" sz="2800" b="0" dirty="0">
                <a:latin typeface="+mj-lt"/>
              </a:rPr>
              <a:t> </a:t>
            </a:r>
            <a:r>
              <a:rPr lang="en-US" altLang="es-AR" sz="2800" b="0" dirty="0" err="1">
                <a:latin typeface="+mj-lt"/>
              </a:rPr>
              <a:t>vigoroso</a:t>
            </a:r>
            <a:r>
              <a:rPr lang="en-US" altLang="es-AR" sz="2800" b="0" dirty="0">
                <a:latin typeface="+mj-lt"/>
              </a:rPr>
              <a:t> das </a:t>
            </a:r>
            <a:r>
              <a:rPr lang="en-US" altLang="es-AR" sz="2800" b="0" dirty="0" err="1">
                <a:latin typeface="+mj-lt"/>
              </a:rPr>
              <a:t>plantas</a:t>
            </a:r>
            <a:r>
              <a:rPr lang="en-US" altLang="es-AR" sz="2800" dirty="0">
                <a:latin typeface="+mj-lt"/>
              </a:rPr>
              <a:t> e </a:t>
            </a:r>
            <a:r>
              <a:rPr lang="en-US" altLang="es-AR" sz="2800" dirty="0" err="1">
                <a:latin typeface="+mj-lt"/>
              </a:rPr>
              <a:t>altamente</a:t>
            </a:r>
            <a:r>
              <a:rPr lang="en-US" altLang="es-AR" sz="2800" dirty="0">
                <a:latin typeface="+mj-lt"/>
              </a:rPr>
              <a:t> </a:t>
            </a:r>
            <a:r>
              <a:rPr lang="en-US" altLang="es-AR" sz="2800" dirty="0" err="1">
                <a:latin typeface="+mj-lt"/>
              </a:rPr>
              <a:t>produtivas</a:t>
            </a:r>
            <a:r>
              <a:rPr lang="en-US" altLang="es-AR" sz="2800" dirty="0">
                <a:latin typeface="+mj-lt"/>
              </a:rPr>
              <a:t>.</a:t>
            </a:r>
            <a:endParaRPr lang="en-US" altLang="es-AR" sz="2800" b="0" dirty="0">
              <a:latin typeface="+mj-lt"/>
            </a:endParaRPr>
          </a:p>
          <a:p>
            <a:pPr eaLnBrk="1" hangingPunct="1">
              <a:lnSpc>
                <a:spcPct val="70000"/>
              </a:lnSpc>
              <a:spcBef>
                <a:spcPct val="50000"/>
              </a:spcBef>
              <a:spcAft>
                <a:spcPct val="10000"/>
              </a:spcAft>
              <a:buClr>
                <a:srgbClr val="CC6600"/>
              </a:buClr>
              <a:buSzPct val="110000"/>
              <a:buFontTx/>
              <a:buNone/>
            </a:pPr>
            <a:endParaRPr lang="en-US" altLang="es-AR" sz="2400" b="0" dirty="0">
              <a:latin typeface="+mj-lt"/>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701749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4281055" y="1731624"/>
            <a:ext cx="4724400" cy="4425827"/>
          </a:xfrm>
          <a:prstGeom prst="rect">
            <a:avLst/>
          </a:prstGeom>
          <a:solidFill>
            <a:schemeClr val="accent6">
              <a:lumMod val="20000"/>
              <a:lumOff val="80000"/>
            </a:schemeClr>
          </a:solidFill>
          <a:ln w="9525">
            <a:solidFill>
              <a:schemeClr val="tx1"/>
            </a:solidFill>
            <a:miter lim="800000"/>
            <a:headEnd/>
            <a:tailEnd/>
          </a:ln>
          <a:effectLst/>
          <a:extLst/>
        </p:spPr>
        <p:txBody>
          <a:bodyPr wrap="square" anchor="ctr">
            <a:spAutoFit/>
          </a:bodyPr>
          <a:lstStyle>
            <a:lvl1pPr marL="261938" indent="-261938">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marL="342900" indent="-342900">
              <a:lnSpc>
                <a:spcPct val="70000"/>
              </a:lnSpc>
              <a:spcBef>
                <a:spcPct val="50000"/>
              </a:spcBef>
              <a:spcAft>
                <a:spcPct val="10000"/>
              </a:spcAft>
              <a:buSzPct val="110000"/>
              <a:buFont typeface="Arial" panose="020B0604020202020204" pitchFamily="34" charset="0"/>
              <a:buChar char="•"/>
            </a:pPr>
            <a:r>
              <a:rPr lang="en-US" altLang="es-AR" sz="2200" dirty="0">
                <a:latin typeface="+mj-lt"/>
              </a:rPr>
              <a:t>Solos </a:t>
            </a:r>
            <a:r>
              <a:rPr lang="en-US" altLang="es-AR" sz="2200" dirty="0" err="1">
                <a:latin typeface="+mj-lt"/>
              </a:rPr>
              <a:t>férteis</a:t>
            </a:r>
            <a:r>
              <a:rPr lang="en-US" altLang="es-AR" sz="2200" dirty="0">
                <a:latin typeface="+mj-lt"/>
              </a:rPr>
              <a:t>, livre de sais e </a:t>
            </a:r>
            <a:r>
              <a:rPr lang="en-US" altLang="es-AR" sz="2200" dirty="0" err="1">
                <a:latin typeface="+mj-lt"/>
              </a:rPr>
              <a:t>calcáreo</a:t>
            </a:r>
            <a:r>
              <a:rPr lang="en-US" altLang="es-AR" sz="2200" dirty="0">
                <a:latin typeface="+mj-lt"/>
              </a:rPr>
              <a:t>.</a:t>
            </a:r>
          </a:p>
          <a:p>
            <a:pPr marL="342900" indent="-342900">
              <a:lnSpc>
                <a:spcPct val="70000"/>
              </a:lnSpc>
              <a:spcBef>
                <a:spcPct val="50000"/>
              </a:spcBef>
              <a:spcAft>
                <a:spcPct val="10000"/>
              </a:spcAft>
              <a:buSzPct val="110000"/>
              <a:buFont typeface="Arial" panose="020B0604020202020204" pitchFamily="34" charset="0"/>
              <a:buChar char="•"/>
            </a:pPr>
            <a:r>
              <a:rPr lang="en-US" altLang="es-AR" sz="2200" dirty="0">
                <a:latin typeface="+mj-lt"/>
              </a:rPr>
              <a:t>pH </a:t>
            </a:r>
            <a:r>
              <a:rPr lang="en-US" altLang="es-AR" sz="2200" dirty="0" err="1">
                <a:latin typeface="+mj-lt"/>
              </a:rPr>
              <a:t>ácido</a:t>
            </a:r>
            <a:r>
              <a:rPr lang="en-US" altLang="es-AR" sz="2200" dirty="0">
                <a:latin typeface="+mj-lt"/>
              </a:rPr>
              <a:t>, boa </a:t>
            </a:r>
            <a:r>
              <a:rPr lang="en-US" altLang="es-AR" sz="2200" dirty="0" err="1">
                <a:latin typeface="+mj-lt"/>
              </a:rPr>
              <a:t>drenagem</a:t>
            </a:r>
            <a:r>
              <a:rPr lang="en-US" altLang="es-AR" sz="2200" dirty="0">
                <a:latin typeface="+mj-lt"/>
              </a:rPr>
              <a:t>.</a:t>
            </a:r>
          </a:p>
          <a:p>
            <a:pPr marL="342900" indent="-342900">
              <a:lnSpc>
                <a:spcPct val="70000"/>
              </a:lnSpc>
              <a:spcBef>
                <a:spcPct val="50000"/>
              </a:spcBef>
              <a:spcAft>
                <a:spcPct val="10000"/>
              </a:spcAft>
              <a:buSzPct val="110000"/>
              <a:buFont typeface="Arial" panose="020B0604020202020204" pitchFamily="34" charset="0"/>
              <a:buChar char="•"/>
            </a:pPr>
            <a:r>
              <a:rPr lang="en-US" altLang="es-AR" sz="2200" dirty="0">
                <a:latin typeface="+mj-lt"/>
              </a:rPr>
              <a:t>35% da </a:t>
            </a:r>
            <a:r>
              <a:rPr lang="en-US" altLang="es-AR" sz="2200" dirty="0" err="1">
                <a:latin typeface="+mj-lt"/>
              </a:rPr>
              <a:t>superfície</a:t>
            </a:r>
            <a:r>
              <a:rPr lang="en-US" altLang="es-AR" sz="2200" dirty="0">
                <a:latin typeface="+mj-lt"/>
              </a:rPr>
              <a:t> com </a:t>
            </a:r>
            <a:r>
              <a:rPr lang="en-US" altLang="es-AR" sz="2200" dirty="0" err="1">
                <a:latin typeface="+mj-lt"/>
              </a:rPr>
              <a:t>baixa</a:t>
            </a:r>
            <a:r>
              <a:rPr lang="en-US" altLang="es-AR" sz="2200" dirty="0">
                <a:latin typeface="+mj-lt"/>
              </a:rPr>
              <a:t> </a:t>
            </a:r>
            <a:r>
              <a:rPr lang="en-US" altLang="es-AR" sz="2200" dirty="0" err="1">
                <a:latin typeface="+mj-lt"/>
              </a:rPr>
              <a:t>irrigação</a:t>
            </a:r>
            <a:r>
              <a:rPr lang="en-US" altLang="es-AR" sz="2200" dirty="0">
                <a:latin typeface="+mj-lt"/>
              </a:rPr>
              <a:t> </a:t>
            </a:r>
          </a:p>
          <a:p>
            <a:pPr marL="342900" indent="-342900">
              <a:lnSpc>
                <a:spcPct val="70000"/>
              </a:lnSpc>
              <a:spcBef>
                <a:spcPct val="50000"/>
              </a:spcBef>
              <a:spcAft>
                <a:spcPct val="10000"/>
              </a:spcAft>
              <a:buSzPct val="110000"/>
              <a:buFont typeface="Arial" panose="020B0604020202020204" pitchFamily="34" charset="0"/>
              <a:buChar char="•"/>
            </a:pPr>
            <a:r>
              <a:rPr lang="en-US" altLang="es-AR" sz="2200" dirty="0">
                <a:latin typeface="+mj-lt"/>
              </a:rPr>
              <a:t>Livre de </a:t>
            </a:r>
            <a:r>
              <a:rPr lang="en-US" altLang="es-AR" sz="2200" dirty="0" err="1">
                <a:latin typeface="+mj-lt"/>
              </a:rPr>
              <a:t>geadas</a:t>
            </a:r>
            <a:r>
              <a:rPr lang="en-US" altLang="es-AR" sz="2200" dirty="0">
                <a:latin typeface="+mj-lt"/>
              </a:rPr>
              <a:t>. </a:t>
            </a:r>
            <a:r>
              <a:rPr lang="en-US" altLang="es-AR" sz="2200" dirty="0" err="1">
                <a:latin typeface="+mj-lt"/>
              </a:rPr>
              <a:t>Embora</a:t>
            </a:r>
            <a:r>
              <a:rPr lang="en-US" altLang="es-AR" sz="2200" dirty="0">
                <a:latin typeface="+mj-lt"/>
              </a:rPr>
              <a:t> </a:t>
            </a:r>
            <a:r>
              <a:rPr lang="en-US" altLang="es-AR" sz="2200" dirty="0" err="1">
                <a:latin typeface="+mj-lt"/>
              </a:rPr>
              <a:t>ocorrem</a:t>
            </a:r>
            <a:r>
              <a:rPr lang="en-US" altLang="es-AR" sz="2200" dirty="0">
                <a:latin typeface="+mj-lt"/>
              </a:rPr>
              <a:t>!</a:t>
            </a:r>
          </a:p>
          <a:p>
            <a:pPr marL="457200" indent="-457200">
              <a:buFont typeface="Arial" panose="020B0604020202020204" pitchFamily="34" charset="0"/>
              <a:buChar char="•"/>
            </a:pPr>
            <a:r>
              <a:rPr lang="en-US" altLang="es-AR" sz="2200" dirty="0">
                <a:latin typeface="+mj-lt"/>
              </a:rPr>
              <a:t> </a:t>
            </a:r>
            <a:r>
              <a:rPr lang="en-US" altLang="es-AR" sz="2200" dirty="0" err="1">
                <a:latin typeface="+mj-lt"/>
              </a:rPr>
              <a:t>Estação</a:t>
            </a:r>
            <a:r>
              <a:rPr lang="en-US" altLang="es-AR" sz="2200" dirty="0">
                <a:latin typeface="+mj-lt"/>
              </a:rPr>
              <a:t> </a:t>
            </a:r>
            <a:r>
              <a:rPr lang="en-US" altLang="es-AR" sz="2200" dirty="0" err="1">
                <a:latin typeface="+mj-lt"/>
              </a:rPr>
              <a:t>chuvosa</a:t>
            </a:r>
            <a:r>
              <a:rPr lang="en-US" altLang="es-AR" sz="2200" dirty="0">
                <a:latin typeface="+mj-lt"/>
              </a:rPr>
              <a:t> de </a:t>
            </a:r>
            <a:r>
              <a:rPr lang="en-US" altLang="es-AR" sz="2200" dirty="0" err="1">
                <a:latin typeface="+mj-lt"/>
              </a:rPr>
              <a:t>Outubro</a:t>
            </a:r>
            <a:r>
              <a:rPr lang="en-US" altLang="es-AR" sz="2200" dirty="0">
                <a:latin typeface="+mj-lt"/>
              </a:rPr>
              <a:t> a Abril (</a:t>
            </a:r>
            <a:r>
              <a:rPr lang="en-US" altLang="es-AR" sz="2200" dirty="0" err="1">
                <a:latin typeface="+mj-lt"/>
              </a:rPr>
              <a:t>verão</a:t>
            </a:r>
            <a:r>
              <a:rPr lang="en-US" altLang="es-AR" sz="2200" dirty="0">
                <a:latin typeface="+mj-lt"/>
              </a:rPr>
              <a:t> - </a:t>
            </a:r>
            <a:r>
              <a:rPr lang="en-US" altLang="es-AR" sz="2200" dirty="0" err="1">
                <a:latin typeface="+mj-lt"/>
              </a:rPr>
              <a:t>outono</a:t>
            </a:r>
            <a:r>
              <a:rPr lang="en-US" altLang="es-AR" sz="2200" dirty="0">
                <a:latin typeface="+mj-lt"/>
              </a:rPr>
              <a:t>)</a:t>
            </a:r>
          </a:p>
          <a:p>
            <a:pPr marL="457200" indent="-457200">
              <a:buFont typeface="Arial" panose="020B0604020202020204" pitchFamily="34" charset="0"/>
              <a:buChar char="•"/>
            </a:pPr>
            <a:r>
              <a:rPr lang="en-US" altLang="es-AR" sz="2200" dirty="0">
                <a:latin typeface="+mj-lt"/>
              </a:rPr>
              <a:t>Este </a:t>
            </a:r>
            <a:r>
              <a:rPr lang="en-US" altLang="es-AR" sz="2200" dirty="0" err="1">
                <a:latin typeface="+mj-lt"/>
              </a:rPr>
              <a:t>período</a:t>
            </a:r>
            <a:r>
              <a:rPr lang="en-US" altLang="es-AR" sz="2200" dirty="0">
                <a:latin typeface="+mj-lt"/>
              </a:rPr>
              <a:t> coincide com o </a:t>
            </a:r>
            <a:r>
              <a:rPr lang="en-US" altLang="es-AR" sz="2200" dirty="0" err="1">
                <a:latin typeface="+mj-lt"/>
              </a:rPr>
              <a:t>crescimento</a:t>
            </a:r>
            <a:r>
              <a:rPr lang="en-US" altLang="es-AR" sz="2200" dirty="0">
                <a:latin typeface="+mj-lt"/>
              </a:rPr>
              <a:t> e </a:t>
            </a:r>
            <a:r>
              <a:rPr lang="en-US" altLang="es-AR" sz="2200" dirty="0" err="1">
                <a:latin typeface="+mj-lt"/>
              </a:rPr>
              <a:t>desenvolvimento</a:t>
            </a:r>
            <a:r>
              <a:rPr lang="en-US" altLang="es-AR" sz="2200" dirty="0">
                <a:latin typeface="+mj-lt"/>
              </a:rPr>
              <a:t> da </a:t>
            </a:r>
            <a:r>
              <a:rPr lang="en-US" altLang="es-AR" sz="2200" dirty="0" err="1">
                <a:latin typeface="+mj-lt"/>
              </a:rPr>
              <a:t>fruta</a:t>
            </a:r>
            <a:r>
              <a:rPr lang="en-US" altLang="es-AR" sz="2200" dirty="0">
                <a:latin typeface="+mj-lt"/>
              </a:rPr>
              <a:t>.</a:t>
            </a:r>
          </a:p>
          <a:p>
            <a:pPr marL="457200" indent="-457200">
              <a:lnSpc>
                <a:spcPct val="120000"/>
              </a:lnSpc>
              <a:buFont typeface="Arial" panose="020B0604020202020204" pitchFamily="34" charset="0"/>
              <a:buChar char="•"/>
            </a:pPr>
            <a:r>
              <a:rPr lang="en-US" altLang="es-AR" sz="2200" dirty="0" err="1">
                <a:latin typeface="+mj-lt"/>
              </a:rPr>
              <a:t>Precipitação</a:t>
            </a:r>
            <a:r>
              <a:rPr lang="en-US" altLang="es-AR" sz="2200" dirty="0">
                <a:latin typeface="+mj-lt"/>
              </a:rPr>
              <a:t> </a:t>
            </a:r>
            <a:r>
              <a:rPr lang="en-US" altLang="es-AR" sz="2200" dirty="0" err="1">
                <a:latin typeface="+mj-lt"/>
              </a:rPr>
              <a:t>média</a:t>
            </a:r>
            <a:r>
              <a:rPr lang="en-US" altLang="es-AR" sz="2200" dirty="0">
                <a:latin typeface="+mj-lt"/>
              </a:rPr>
              <a:t> </a:t>
            </a:r>
            <a:r>
              <a:rPr lang="en-US" altLang="es-AR" sz="2200" dirty="0" err="1">
                <a:latin typeface="+mj-lt"/>
              </a:rPr>
              <a:t>anual</a:t>
            </a:r>
            <a:r>
              <a:rPr lang="en-US" altLang="es-AR" sz="2200" dirty="0">
                <a:latin typeface="+mj-lt"/>
              </a:rPr>
              <a:t> de 800 a 1500 mm.</a:t>
            </a:r>
            <a:r>
              <a:rPr lang="es-ES" altLang="es-AR" sz="2200" dirty="0">
                <a:latin typeface="+mj-lt"/>
              </a:rPr>
              <a:t> </a:t>
            </a:r>
            <a:endParaRPr lang="en-US" altLang="es-AR" sz="2200" dirty="0">
              <a:latin typeface="+mj-lt"/>
              <a:ea typeface="ヒラギノ角ゴ Pro W3"/>
              <a:cs typeface="ヒラギノ角ゴ Pro W3"/>
            </a:endParaRPr>
          </a:p>
        </p:txBody>
      </p:sp>
      <p:sp>
        <p:nvSpPr>
          <p:cNvPr id="2" name="CuadroTexto 1"/>
          <p:cNvSpPr txBox="1"/>
          <p:nvPr/>
        </p:nvSpPr>
        <p:spPr>
          <a:xfrm>
            <a:off x="264679" y="250570"/>
            <a:ext cx="7365434" cy="523220"/>
          </a:xfrm>
          <a:prstGeom prst="rect">
            <a:avLst/>
          </a:prstGeom>
          <a:noFill/>
        </p:spPr>
        <p:txBody>
          <a:bodyPr wrap="square" rtlCol="0">
            <a:spAutoFit/>
          </a:bodyPr>
          <a:lstStyle/>
          <a:p>
            <a:r>
              <a:rPr lang="es-AR" sz="2800" dirty="0" err="1"/>
              <a:t>Condições</a:t>
            </a:r>
            <a:r>
              <a:rPr lang="es-AR" sz="2800" dirty="0"/>
              <a:t> agroecológicas: Solos e Clima</a:t>
            </a:r>
          </a:p>
        </p:txBody>
      </p:sp>
      <p:pic>
        <p:nvPicPr>
          <p:cNvPr id="9" name="Picture 3" descr="citrus Tucumá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72" r="6034"/>
          <a:stretch/>
        </p:blipFill>
        <p:spPr bwMode="auto">
          <a:xfrm>
            <a:off x="0" y="1180074"/>
            <a:ext cx="4281055" cy="546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623323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9055198"/>
              </p:ext>
            </p:extLst>
          </p:nvPr>
        </p:nvGraphicFramePr>
        <p:xfrm>
          <a:off x="263238" y="1170709"/>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áfico 2"/>
          <p:cNvGraphicFramePr>
            <a:graphicFrameLocks/>
          </p:cNvGraphicFramePr>
          <p:nvPr>
            <p:extLst>
              <p:ext uri="{D42A27DB-BD31-4B8C-83A1-F6EECF244321}">
                <p14:modId xmlns:p14="http://schemas.microsoft.com/office/powerpoint/2010/main" val="275955572"/>
              </p:ext>
            </p:extLst>
          </p:nvPr>
        </p:nvGraphicFramePr>
        <p:xfrm>
          <a:off x="374073" y="391390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786128616"/>
              </p:ext>
            </p:extLst>
          </p:nvPr>
        </p:nvGraphicFramePr>
        <p:xfrm>
          <a:off x="4946073" y="1427019"/>
          <a:ext cx="4018971" cy="1546430"/>
        </p:xfrm>
        <a:graphic>
          <a:graphicData uri="http://schemas.openxmlformats.org/drawingml/2006/table">
            <a:tbl>
              <a:tblPr>
                <a:tableStyleId>{16D9F66E-5EB9-4882-86FB-DCBF35E3C3E4}</a:tableStyleId>
              </a:tblPr>
              <a:tblGrid>
                <a:gridCol w="1106384">
                  <a:extLst>
                    <a:ext uri="{9D8B030D-6E8A-4147-A177-3AD203B41FA5}">
                      <a16:colId xmlns:a16="http://schemas.microsoft.com/office/drawing/2014/main" val="20000"/>
                    </a:ext>
                  </a:extLst>
                </a:gridCol>
                <a:gridCol w="817855">
                  <a:extLst>
                    <a:ext uri="{9D8B030D-6E8A-4147-A177-3AD203B41FA5}">
                      <a16:colId xmlns:a16="http://schemas.microsoft.com/office/drawing/2014/main" val="20001"/>
                    </a:ext>
                  </a:extLst>
                </a:gridCol>
                <a:gridCol w="1065329">
                  <a:extLst>
                    <a:ext uri="{9D8B030D-6E8A-4147-A177-3AD203B41FA5}">
                      <a16:colId xmlns:a16="http://schemas.microsoft.com/office/drawing/2014/main" val="20002"/>
                    </a:ext>
                  </a:extLst>
                </a:gridCol>
                <a:gridCol w="1029403">
                  <a:extLst>
                    <a:ext uri="{9D8B030D-6E8A-4147-A177-3AD203B41FA5}">
                      <a16:colId xmlns:a16="http://schemas.microsoft.com/office/drawing/2014/main" val="20003"/>
                    </a:ext>
                  </a:extLst>
                </a:gridCol>
              </a:tblGrid>
              <a:tr h="568677">
                <a:tc>
                  <a:txBody>
                    <a:bodyPr/>
                    <a:lstStyle/>
                    <a:p>
                      <a:pPr algn="l" fontAlgn="b"/>
                      <a:endParaRPr lang="es-AR" sz="1600" b="0" i="0" u="none" strike="noStrike" dirty="0">
                        <a:solidFill>
                          <a:srgbClr val="000000"/>
                        </a:solidFill>
                        <a:effectLst/>
                        <a:latin typeface="Calibri" panose="020F0502020204030204" pitchFamily="34" charset="0"/>
                      </a:endParaRPr>
                    </a:p>
                  </a:txBody>
                  <a:tcPr marL="7620" marR="7620" marT="7620" marB="0" anchor="b"/>
                </a:tc>
                <a:tc gridSpan="3">
                  <a:txBody>
                    <a:bodyPr/>
                    <a:lstStyle/>
                    <a:p>
                      <a:pPr algn="ctr" fontAlgn="b"/>
                      <a:r>
                        <a:rPr lang="es-AR" sz="1600" b="1" u="none" strike="noStrike" dirty="0">
                          <a:effectLst/>
                        </a:rPr>
                        <a:t>Precipitación total (mm) Agosto a Marzo</a:t>
                      </a:r>
                      <a:endParaRPr lang="es-AR" sz="1600" b="1" i="0" u="none" strike="noStrike" dirty="0">
                        <a:solidFill>
                          <a:srgbClr val="000000"/>
                        </a:solidFill>
                        <a:effectLst/>
                        <a:latin typeface="Calibri" panose="020F0502020204030204" pitchFamily="34" charset="0"/>
                      </a:endParaRPr>
                    </a:p>
                  </a:txBody>
                  <a:tcPr marL="7620" marR="7620" marT="7620" marB="0" anchor="b"/>
                </a:tc>
                <a:tc hMerge="1">
                  <a:txBody>
                    <a:bodyPr/>
                    <a:lstStyle/>
                    <a:p>
                      <a:endParaRPr lang="es-AR"/>
                    </a:p>
                  </a:txBody>
                  <a:tcPr/>
                </a:tc>
                <a:tc hMerge="1">
                  <a:txBody>
                    <a:bodyPr/>
                    <a:lstStyle/>
                    <a:p>
                      <a:pPr algn="l" fontAlgn="b"/>
                      <a:endParaRPr lang="es-A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44733">
                <a:tc>
                  <a:txBody>
                    <a:bodyPr/>
                    <a:lstStyle/>
                    <a:p>
                      <a:pPr algn="l" fontAlgn="b"/>
                      <a:r>
                        <a:rPr lang="es-AR" sz="1600" u="none" strike="noStrike">
                          <a:effectLst/>
                        </a:rPr>
                        <a:t> </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2013/14</a:t>
                      </a:r>
                      <a:endParaRPr lang="es-A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2014/15</a:t>
                      </a:r>
                      <a:endParaRPr lang="es-A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2015/16</a:t>
                      </a:r>
                      <a:endParaRPr lang="es-A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316510">
                <a:tc>
                  <a:txBody>
                    <a:bodyPr/>
                    <a:lstStyle/>
                    <a:p>
                      <a:pPr algn="l" fontAlgn="b"/>
                      <a:r>
                        <a:rPr lang="es-AR" sz="1800" u="none" strike="noStrike" dirty="0">
                          <a:effectLst/>
                        </a:rPr>
                        <a:t>Zona Norte</a:t>
                      </a:r>
                      <a:endParaRPr lang="es-AR"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692</a:t>
                      </a:r>
                      <a:endParaRPr lang="es-AR"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799,65</a:t>
                      </a:r>
                      <a:endParaRPr lang="es-AR"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978,5</a:t>
                      </a:r>
                      <a:endParaRPr lang="es-AR"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16510">
                <a:tc>
                  <a:txBody>
                    <a:bodyPr/>
                    <a:lstStyle/>
                    <a:p>
                      <a:pPr algn="l" fontAlgn="b"/>
                      <a:r>
                        <a:rPr lang="es-AR" sz="1800" u="none" strike="noStrike">
                          <a:effectLst/>
                        </a:rPr>
                        <a:t>Zona Sur</a:t>
                      </a:r>
                      <a:endParaRPr lang="es-AR" sz="18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1046</a:t>
                      </a:r>
                      <a:endParaRPr lang="es-AR"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1620,5</a:t>
                      </a:r>
                      <a:endParaRPr lang="es-AR" sz="18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800" u="none" strike="noStrike" dirty="0">
                          <a:effectLst/>
                        </a:rPr>
                        <a:t>1425,5</a:t>
                      </a:r>
                      <a:endParaRPr lang="es-AR"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120411276"/>
              </p:ext>
            </p:extLst>
          </p:nvPr>
        </p:nvGraphicFramePr>
        <p:xfrm>
          <a:off x="5056908" y="3630881"/>
          <a:ext cx="3908137" cy="1655616"/>
        </p:xfrm>
        <a:graphic>
          <a:graphicData uri="http://schemas.openxmlformats.org/drawingml/2006/table">
            <a:tbl>
              <a:tblPr>
                <a:tableStyleId>{16D9F66E-5EB9-4882-86FB-DCBF35E3C3E4}</a:tableStyleId>
              </a:tblPr>
              <a:tblGrid>
                <a:gridCol w="1014039">
                  <a:extLst>
                    <a:ext uri="{9D8B030D-6E8A-4147-A177-3AD203B41FA5}">
                      <a16:colId xmlns:a16="http://schemas.microsoft.com/office/drawing/2014/main" val="20000"/>
                    </a:ext>
                  </a:extLst>
                </a:gridCol>
                <a:gridCol w="1014039">
                  <a:extLst>
                    <a:ext uri="{9D8B030D-6E8A-4147-A177-3AD203B41FA5}">
                      <a16:colId xmlns:a16="http://schemas.microsoft.com/office/drawing/2014/main" val="20001"/>
                    </a:ext>
                  </a:extLst>
                </a:gridCol>
                <a:gridCol w="866020">
                  <a:extLst>
                    <a:ext uri="{9D8B030D-6E8A-4147-A177-3AD203B41FA5}">
                      <a16:colId xmlns:a16="http://schemas.microsoft.com/office/drawing/2014/main" val="20002"/>
                    </a:ext>
                  </a:extLst>
                </a:gridCol>
                <a:gridCol w="1014039">
                  <a:extLst>
                    <a:ext uri="{9D8B030D-6E8A-4147-A177-3AD203B41FA5}">
                      <a16:colId xmlns:a16="http://schemas.microsoft.com/office/drawing/2014/main" val="20003"/>
                    </a:ext>
                  </a:extLst>
                </a:gridCol>
              </a:tblGrid>
              <a:tr h="413904">
                <a:tc>
                  <a:txBody>
                    <a:bodyPr/>
                    <a:lstStyle/>
                    <a:p>
                      <a:pPr algn="l" fontAlgn="b"/>
                      <a:endParaRPr lang="es-AR" sz="1100" b="0" i="0" u="none" strike="noStrike" dirty="0">
                        <a:solidFill>
                          <a:srgbClr val="000000"/>
                        </a:solidFill>
                        <a:effectLst/>
                        <a:latin typeface="Calibri" panose="020F0502020204030204" pitchFamily="34" charset="0"/>
                      </a:endParaRPr>
                    </a:p>
                  </a:txBody>
                  <a:tcPr marL="7620" marR="7620" marT="7620" marB="0" anchor="b"/>
                </a:tc>
                <a:tc gridSpan="3">
                  <a:txBody>
                    <a:bodyPr/>
                    <a:lstStyle/>
                    <a:p>
                      <a:pPr algn="ctr" fontAlgn="b"/>
                      <a:r>
                        <a:rPr lang="es-AR" sz="1600" b="1" u="none" strike="noStrike" dirty="0">
                          <a:effectLst/>
                        </a:rPr>
                        <a:t>Número de días con lluvia</a:t>
                      </a:r>
                      <a:endParaRPr lang="es-AR" sz="1600" b="1" i="0" u="none" strike="noStrike" dirty="0">
                        <a:solidFill>
                          <a:srgbClr val="000000"/>
                        </a:solidFill>
                        <a:effectLst/>
                        <a:latin typeface="Calibri" panose="020F0502020204030204" pitchFamily="34" charset="0"/>
                      </a:endParaRPr>
                    </a:p>
                  </a:txBody>
                  <a:tcPr marL="7620" marR="7620" marT="7620" marB="0" anchor="b"/>
                </a:tc>
                <a:tc hMerge="1">
                  <a:txBody>
                    <a:bodyPr/>
                    <a:lstStyle/>
                    <a:p>
                      <a:pPr algn="ctr" fontAlgn="b"/>
                      <a:endParaRPr lang="es-AR" sz="1100" b="0" i="0" u="none" strike="noStrike" dirty="0">
                        <a:solidFill>
                          <a:srgbClr val="000000"/>
                        </a:solidFill>
                        <a:effectLst/>
                        <a:latin typeface="Calibri" panose="020F0502020204030204" pitchFamily="34" charset="0"/>
                      </a:endParaRPr>
                    </a:p>
                  </a:txBody>
                  <a:tcPr marL="7620" marR="7620" marT="7620" marB="0" anchor="b"/>
                </a:tc>
                <a:tc hMerge="1">
                  <a:txBody>
                    <a:bodyPr/>
                    <a:lstStyle/>
                    <a:p>
                      <a:pPr algn="ctr" fontAlgn="b"/>
                      <a:endParaRPr lang="es-A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413904">
                <a:tc>
                  <a:txBody>
                    <a:bodyPr/>
                    <a:lstStyle/>
                    <a:p>
                      <a:pPr algn="l" fontAlgn="b"/>
                      <a:r>
                        <a:rPr lang="es-AR" sz="1100" u="none" strike="noStrike" dirty="0">
                          <a:effectLst/>
                        </a:rPr>
                        <a:t> </a:t>
                      </a:r>
                      <a:endParaRPr lang="es-A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a:effectLst/>
                        </a:rPr>
                        <a:t>2013/14</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2014/15</a:t>
                      </a:r>
                      <a:endParaRPr lang="es-A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2015/16</a:t>
                      </a:r>
                      <a:endParaRPr lang="es-A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413904">
                <a:tc>
                  <a:txBody>
                    <a:bodyPr/>
                    <a:lstStyle/>
                    <a:p>
                      <a:pPr algn="l" fontAlgn="b"/>
                      <a:r>
                        <a:rPr lang="es-AR" sz="1600" u="none" strike="noStrike" dirty="0">
                          <a:effectLst/>
                        </a:rPr>
                        <a:t>Zona Norte</a:t>
                      </a:r>
                      <a:endParaRPr lang="es-A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a:effectLst/>
                        </a:rPr>
                        <a:t>49</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a:effectLst/>
                        </a:rPr>
                        <a:t>71</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65</a:t>
                      </a:r>
                      <a:endParaRPr lang="es-A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413904">
                <a:tc>
                  <a:txBody>
                    <a:bodyPr/>
                    <a:lstStyle/>
                    <a:p>
                      <a:pPr algn="l" fontAlgn="b"/>
                      <a:r>
                        <a:rPr lang="es-AR" sz="1600" u="none" strike="noStrike" dirty="0">
                          <a:effectLst/>
                        </a:rPr>
                        <a:t>Zona  Sur</a:t>
                      </a:r>
                      <a:endParaRPr lang="es-A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a:effectLst/>
                        </a:rPr>
                        <a:t>64</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a:effectLst/>
                        </a:rPr>
                        <a:t>83</a:t>
                      </a:r>
                      <a:endParaRPr lang="es-A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AR" sz="1600" u="none" strike="noStrike" dirty="0">
                          <a:effectLst/>
                        </a:rPr>
                        <a:t>81</a:t>
                      </a:r>
                      <a:endParaRPr lang="es-A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bl>
          </a:graphicData>
        </a:graphic>
      </p:graphicFrame>
      <p:sp>
        <p:nvSpPr>
          <p:cNvPr id="6" name="CuadroTexto 5"/>
          <p:cNvSpPr txBox="1"/>
          <p:nvPr/>
        </p:nvSpPr>
        <p:spPr>
          <a:xfrm>
            <a:off x="14432" y="51471"/>
            <a:ext cx="6941127" cy="954107"/>
          </a:xfrm>
          <a:prstGeom prst="rect">
            <a:avLst/>
          </a:prstGeom>
          <a:noFill/>
        </p:spPr>
        <p:txBody>
          <a:bodyPr wrap="square" rtlCol="0">
            <a:spAutoFit/>
          </a:bodyPr>
          <a:lstStyle/>
          <a:p>
            <a:r>
              <a:rPr lang="es-AR" sz="2800" dirty="0"/>
              <a:t>Precipitaciones y número de días con lluvia, de Agosto a Marzo, en dos zonas citrícolas. </a:t>
            </a:r>
            <a:endParaRPr lang="es-AR" sz="2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692075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6291" y="1440872"/>
            <a:ext cx="6483927" cy="4862945"/>
          </a:xfrm>
          <a:prstGeom prst="rect">
            <a:avLst/>
          </a:prstGeom>
        </p:spPr>
      </p:pic>
      <p:sp>
        <p:nvSpPr>
          <p:cNvPr id="3" name="CuadroTexto 2"/>
          <p:cNvSpPr txBox="1"/>
          <p:nvPr/>
        </p:nvSpPr>
        <p:spPr>
          <a:xfrm>
            <a:off x="215736" y="287976"/>
            <a:ext cx="6116546" cy="523220"/>
          </a:xfrm>
          <a:prstGeom prst="rect">
            <a:avLst/>
          </a:prstGeom>
          <a:noFill/>
        </p:spPr>
        <p:txBody>
          <a:bodyPr wrap="none" rtlCol="0">
            <a:spAutoFit/>
          </a:bodyPr>
          <a:lstStyle/>
          <a:p>
            <a:r>
              <a:rPr lang="es-AR" sz="2800" dirty="0" err="1"/>
              <a:t>Crescimento</a:t>
            </a:r>
            <a:r>
              <a:rPr lang="es-AR" sz="2800" dirty="0"/>
              <a:t> e </a:t>
            </a:r>
            <a:r>
              <a:rPr lang="es-AR" sz="2800" dirty="0" err="1"/>
              <a:t>desenvolvimento</a:t>
            </a:r>
            <a:r>
              <a:rPr lang="es-AR" sz="2800" dirty="0"/>
              <a:t> do fruto</a:t>
            </a:r>
          </a:p>
        </p:txBody>
      </p:sp>
      <p:sp>
        <p:nvSpPr>
          <p:cNvPr id="4" name="CuadroTexto 3"/>
          <p:cNvSpPr txBox="1"/>
          <p:nvPr/>
        </p:nvSpPr>
        <p:spPr>
          <a:xfrm>
            <a:off x="6262255" y="1537855"/>
            <a:ext cx="1265988" cy="461665"/>
          </a:xfrm>
          <a:prstGeom prst="rect">
            <a:avLst/>
          </a:prstGeom>
          <a:noFill/>
        </p:spPr>
        <p:txBody>
          <a:bodyPr wrap="none" rtlCol="0">
            <a:spAutoFit/>
          </a:bodyPr>
          <a:lstStyle/>
          <a:p>
            <a:r>
              <a:rPr lang="es-AR" sz="2400" b="1" dirty="0"/>
              <a:t>Zona Sul</a:t>
            </a:r>
          </a:p>
        </p:txBody>
      </p:sp>
      <p:sp>
        <p:nvSpPr>
          <p:cNvPr id="5" name="CuadroTexto 4"/>
          <p:cNvSpPr txBox="1"/>
          <p:nvPr/>
        </p:nvSpPr>
        <p:spPr>
          <a:xfrm>
            <a:off x="1635150" y="1537855"/>
            <a:ext cx="1614866" cy="461665"/>
          </a:xfrm>
          <a:prstGeom prst="rect">
            <a:avLst/>
          </a:prstGeom>
          <a:noFill/>
        </p:spPr>
        <p:txBody>
          <a:bodyPr wrap="none" rtlCol="0">
            <a:spAutoFit/>
          </a:bodyPr>
          <a:lstStyle/>
          <a:p>
            <a:r>
              <a:rPr lang="es-AR" sz="2400" b="1" dirty="0"/>
              <a:t>Zona Norte</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92763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2 Gráfico"/>
          <p:cNvGraphicFramePr/>
          <p:nvPr>
            <p:extLst>
              <p:ext uri="{D42A27DB-BD31-4B8C-83A1-F6EECF244321}">
                <p14:modId xmlns:p14="http://schemas.microsoft.com/office/powerpoint/2010/main" val="679242300"/>
              </p:ext>
            </p:extLst>
          </p:nvPr>
        </p:nvGraphicFramePr>
        <p:xfrm>
          <a:off x="152400" y="2089103"/>
          <a:ext cx="7786742" cy="4286280"/>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4 CuadroTexto"/>
          <p:cNvSpPr txBox="1">
            <a:spLocks noChangeArrowheads="1"/>
          </p:cNvSpPr>
          <p:nvPr/>
        </p:nvSpPr>
        <p:spPr bwMode="auto">
          <a:xfrm>
            <a:off x="945201" y="5810085"/>
            <a:ext cx="635793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1400" dirty="0"/>
              <a:t>2002/03      2003/04      2004/05    2005/06      2006/07     2007/08     2008/09  </a:t>
            </a:r>
          </a:p>
        </p:txBody>
      </p:sp>
      <p:sp>
        <p:nvSpPr>
          <p:cNvPr id="12292" name="5 CuadroTexto"/>
          <p:cNvSpPr txBox="1">
            <a:spLocks noChangeArrowheads="1"/>
          </p:cNvSpPr>
          <p:nvPr/>
        </p:nvSpPr>
        <p:spPr bwMode="auto">
          <a:xfrm>
            <a:off x="152400" y="0"/>
            <a:ext cx="813261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2800" b="1" dirty="0" err="1">
                <a:latin typeface="+mj-lt"/>
              </a:rPr>
              <a:t>Correlação</a:t>
            </a:r>
            <a:r>
              <a:rPr lang="es-AR" altLang="es-AR" sz="2800" b="1" dirty="0">
                <a:latin typeface="+mj-lt"/>
              </a:rPr>
              <a:t> entre as </a:t>
            </a:r>
            <a:r>
              <a:rPr lang="es-AR" altLang="es-AR" sz="2800" b="1" dirty="0" err="1">
                <a:latin typeface="+mj-lt"/>
              </a:rPr>
              <a:t>precipitações</a:t>
            </a:r>
            <a:r>
              <a:rPr lang="es-AR" altLang="es-AR" sz="2800" b="1" dirty="0">
                <a:latin typeface="+mj-lt"/>
              </a:rPr>
              <a:t> e a </a:t>
            </a:r>
            <a:r>
              <a:rPr lang="es-AR" altLang="es-AR" sz="2800" b="1" dirty="0" err="1">
                <a:latin typeface="+mj-lt"/>
              </a:rPr>
              <a:t>incidência</a:t>
            </a:r>
            <a:r>
              <a:rPr lang="es-AR" altLang="es-AR" sz="2800" b="1" dirty="0">
                <a:latin typeface="+mj-lt"/>
              </a:rPr>
              <a:t> da </a:t>
            </a:r>
            <a:r>
              <a:rPr lang="es-AR" altLang="es-AR" sz="2800" b="1" dirty="0" err="1">
                <a:latin typeface="+mj-lt"/>
              </a:rPr>
              <a:t>doença</a:t>
            </a:r>
            <a:endParaRPr lang="es-AR" altLang="es-AR" sz="2800" b="1" dirty="0">
              <a:latin typeface="+mj-lt"/>
            </a:endParaRPr>
          </a:p>
        </p:txBody>
      </p:sp>
      <p:sp>
        <p:nvSpPr>
          <p:cNvPr id="12293" name="4 CuadroTexto"/>
          <p:cNvSpPr txBox="1">
            <a:spLocks noChangeArrowheads="1"/>
          </p:cNvSpPr>
          <p:nvPr/>
        </p:nvSpPr>
        <p:spPr bwMode="auto">
          <a:xfrm>
            <a:off x="651103" y="6190439"/>
            <a:ext cx="4044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dirty="0"/>
              <a:t>(</a:t>
            </a:r>
            <a:r>
              <a:rPr lang="es-AR" altLang="es-AR" dirty="0" err="1"/>
              <a:t>Fonte</a:t>
            </a:r>
            <a:r>
              <a:rPr lang="es-AR" altLang="es-AR" dirty="0"/>
              <a:t>: EEAOC, Tucumán, Argentina)</a:t>
            </a:r>
          </a:p>
        </p:txBody>
      </p:sp>
      <p:sp>
        <p:nvSpPr>
          <p:cNvPr id="3" name="CuadroTexto 2"/>
          <p:cNvSpPr txBox="1"/>
          <p:nvPr/>
        </p:nvSpPr>
        <p:spPr>
          <a:xfrm>
            <a:off x="424459" y="1336929"/>
            <a:ext cx="4164153" cy="369332"/>
          </a:xfrm>
          <a:prstGeom prst="rect">
            <a:avLst/>
          </a:prstGeom>
          <a:solidFill>
            <a:schemeClr val="bg1"/>
          </a:solidFill>
        </p:spPr>
        <p:txBody>
          <a:bodyPr wrap="none" rtlCol="0">
            <a:spAutoFit/>
          </a:bodyPr>
          <a:lstStyle/>
          <a:p>
            <a:r>
              <a:rPr lang="es-AR" b="1" dirty="0" err="1"/>
              <a:t>Tratamento</a:t>
            </a:r>
            <a:r>
              <a:rPr lang="es-AR" b="1" dirty="0"/>
              <a:t> </a:t>
            </a:r>
            <a:r>
              <a:rPr lang="es-AR" b="1" dirty="0" err="1"/>
              <a:t>testemunha</a:t>
            </a:r>
            <a:r>
              <a:rPr lang="es-AR" b="1" dirty="0"/>
              <a:t>: SEM FUNGICIDA</a:t>
            </a:r>
          </a:p>
        </p:txBody>
      </p:sp>
      <p:pic>
        <p:nvPicPr>
          <p:cNvPr id="4" name="Imagen 3"/>
          <p:cNvPicPr>
            <a:picLocks noChangeAspect="1"/>
          </p:cNvPicPr>
          <p:nvPr/>
        </p:nvPicPr>
        <p:blipFill rotWithShape="1">
          <a:blip r:embed="rId4"/>
          <a:srcRect l="26525" t="41010" r="16817" b="6722"/>
          <a:stretch/>
        </p:blipFill>
        <p:spPr>
          <a:xfrm>
            <a:off x="6193971" y="1125540"/>
            <a:ext cx="2862943" cy="1927126"/>
          </a:xfrm>
          <a:prstGeom prst="rect">
            <a:avLst/>
          </a:prstGeom>
          <a:ln>
            <a:solidFill>
              <a:srgbClr val="00B050"/>
            </a:solidFill>
          </a:ln>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20652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2 Gráfico"/>
          <p:cNvGraphicFramePr/>
          <p:nvPr>
            <p:extLst>
              <p:ext uri="{D42A27DB-BD31-4B8C-83A1-F6EECF244321}">
                <p14:modId xmlns:p14="http://schemas.microsoft.com/office/powerpoint/2010/main" val="1919442422"/>
              </p:ext>
            </p:extLst>
          </p:nvPr>
        </p:nvGraphicFramePr>
        <p:xfrm>
          <a:off x="384870" y="1548780"/>
          <a:ext cx="8352928" cy="450912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115409" y="44141"/>
            <a:ext cx="6377919" cy="954107"/>
          </a:xfrm>
          <a:prstGeom prst="rect">
            <a:avLst/>
          </a:prstGeom>
          <a:noFill/>
        </p:spPr>
        <p:txBody>
          <a:bodyPr wrap="square" rtlCol="0">
            <a:spAutoFit/>
          </a:bodyPr>
          <a:lstStyle/>
          <a:p>
            <a:r>
              <a:rPr lang="es-AR" sz="2800" dirty="0" err="1"/>
              <a:t>Porcentagem</a:t>
            </a:r>
            <a:r>
              <a:rPr lang="es-AR" sz="2800" dirty="0"/>
              <a:t> de frutos </a:t>
            </a:r>
            <a:r>
              <a:rPr lang="es-AR" sz="2800" dirty="0" err="1"/>
              <a:t>com</a:t>
            </a:r>
            <a:r>
              <a:rPr lang="es-AR" sz="2800" dirty="0"/>
              <a:t> Cancro Cítrico em </a:t>
            </a:r>
            <a:r>
              <a:rPr lang="es-AR" sz="2800" dirty="0" err="1"/>
              <a:t>Tratamento</a:t>
            </a:r>
            <a:r>
              <a:rPr lang="es-AR" sz="2800" dirty="0"/>
              <a:t> </a:t>
            </a:r>
            <a:r>
              <a:rPr lang="es-AR" sz="2800" dirty="0" err="1"/>
              <a:t>Testemunha</a:t>
            </a:r>
            <a:r>
              <a:rPr lang="es-AR" sz="2800" dirty="0"/>
              <a:t> </a:t>
            </a:r>
            <a:r>
              <a:rPr lang="es-AR" sz="2800" dirty="0" err="1"/>
              <a:t>sem</a:t>
            </a:r>
            <a:r>
              <a:rPr lang="es-AR" sz="2800" dirty="0"/>
              <a:t> fungicida</a:t>
            </a:r>
          </a:p>
        </p:txBody>
      </p:sp>
      <p:sp>
        <p:nvSpPr>
          <p:cNvPr id="4" name="CuadroTexto 3"/>
          <p:cNvSpPr txBox="1"/>
          <p:nvPr/>
        </p:nvSpPr>
        <p:spPr>
          <a:xfrm>
            <a:off x="6019800" y="6248400"/>
            <a:ext cx="2892458" cy="369332"/>
          </a:xfrm>
          <a:prstGeom prst="rect">
            <a:avLst/>
          </a:prstGeom>
          <a:noFill/>
        </p:spPr>
        <p:txBody>
          <a:bodyPr wrap="none" rtlCol="0">
            <a:spAutoFit/>
          </a:bodyPr>
          <a:lstStyle/>
          <a:p>
            <a:r>
              <a:rPr lang="es-AR" dirty="0"/>
              <a:t>(EEAOC, Dic 2014 Abril 2015)</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427752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gottwald1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33055"/>
            <a:ext cx="6909396" cy="535478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52400" y="0"/>
            <a:ext cx="6941128" cy="954107"/>
          </a:xfrm>
          <a:prstGeom prst="rect">
            <a:avLst/>
          </a:prstGeom>
          <a:noFill/>
        </p:spPr>
        <p:txBody>
          <a:bodyPr wrap="square" rtlCol="0">
            <a:spAutoFit/>
          </a:bodyPr>
          <a:lstStyle/>
          <a:p>
            <a:r>
              <a:rPr lang="es-AR" sz="2800" dirty="0"/>
              <a:t>Minador dos </a:t>
            </a:r>
            <a:r>
              <a:rPr lang="es-AR" sz="2800" dirty="0" err="1"/>
              <a:t>Citros</a:t>
            </a:r>
            <a:r>
              <a:rPr lang="es-AR" sz="2800" dirty="0"/>
              <a:t>  (</a:t>
            </a:r>
            <a:r>
              <a:rPr lang="es-AR" sz="2800" b="1" i="1" dirty="0" err="1"/>
              <a:t>Phyllocnistis</a:t>
            </a:r>
            <a:r>
              <a:rPr lang="es-AR" sz="2800" b="1" i="1" dirty="0"/>
              <a:t> </a:t>
            </a:r>
            <a:r>
              <a:rPr lang="es-AR" sz="2800" b="1" i="1" dirty="0" err="1"/>
              <a:t>citrella</a:t>
            </a:r>
            <a:r>
              <a:rPr lang="es-AR" sz="2800" b="1" i="1" dirty="0"/>
              <a:t> </a:t>
            </a:r>
            <a:r>
              <a:rPr lang="es-AR" sz="2800" b="1" i="1" dirty="0" err="1"/>
              <a:t>Stainton</a:t>
            </a:r>
            <a:r>
              <a:rPr lang="es-AR" sz="2800" b="1" i="1" dirty="0"/>
              <a:t>) </a:t>
            </a:r>
            <a:endParaRPr lang="es-AR" sz="2800" dirty="0"/>
          </a:p>
        </p:txBody>
      </p:sp>
      <p:pic>
        <p:nvPicPr>
          <p:cNvPr id="4" name="Picture 2" descr="gottwald15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962071" y="1660237"/>
            <a:ext cx="3417455" cy="2563091"/>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52400" y="1233055"/>
            <a:ext cx="3893758" cy="369332"/>
          </a:xfrm>
          <a:prstGeom prst="rect">
            <a:avLst/>
          </a:prstGeom>
          <a:solidFill>
            <a:schemeClr val="bg1">
              <a:lumMod val="95000"/>
            </a:schemeClr>
          </a:solidFill>
        </p:spPr>
        <p:txBody>
          <a:bodyPr wrap="none" rtlCol="0">
            <a:spAutoFit/>
          </a:bodyPr>
          <a:lstStyle/>
          <a:p>
            <a:r>
              <a:rPr lang="es-AR" b="1" dirty="0" err="1"/>
              <a:t>Primeira</a:t>
            </a:r>
            <a:r>
              <a:rPr lang="es-AR" b="1" dirty="0"/>
              <a:t> </a:t>
            </a:r>
            <a:r>
              <a:rPr lang="es-AR" b="1" dirty="0" err="1"/>
              <a:t>detecção</a:t>
            </a:r>
            <a:r>
              <a:rPr lang="es-AR" b="1" dirty="0"/>
              <a:t> em Tucumán: 1996</a:t>
            </a:r>
          </a:p>
        </p:txBody>
      </p:sp>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56985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IMG_1332"/>
          <p:cNvPicPr>
            <a:picLocks noChangeAspect="1" noChangeArrowheads="1"/>
          </p:cNvPicPr>
          <p:nvPr/>
        </p:nvPicPr>
        <p:blipFill>
          <a:blip r:embed="rId3">
            <a:extLst>
              <a:ext uri="{28A0092B-C50C-407E-A947-70E740481C1C}">
                <a14:useLocalDpi xmlns:a14="http://schemas.microsoft.com/office/drawing/2010/main" val="0"/>
              </a:ext>
            </a:extLst>
          </a:blip>
          <a:srcRect l="46068" t="44569" r="38202" b="38951"/>
          <a:stretch>
            <a:fillRect/>
          </a:stretch>
        </p:blipFill>
        <p:spPr bwMode="auto">
          <a:xfrm>
            <a:off x="4941971" y="4349182"/>
            <a:ext cx="3144089" cy="24700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ottwald12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71" y="1243637"/>
            <a:ext cx="3870281" cy="35163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4909"/>
            <a:ext cx="3810000" cy="2563091"/>
          </a:xfrm>
          <a:prstGeom prst="rect">
            <a:avLst/>
          </a:prstGeom>
          <a:noFill/>
          <a:extLst>
            <a:ext uri="{909E8E84-426E-40DD-AFC4-6F175D3DCCD1}">
              <a14:hiddenFill xmlns:a14="http://schemas.microsoft.com/office/drawing/2010/main">
                <a:solidFill>
                  <a:srgbClr val="FFFFFF"/>
                </a:solidFill>
              </a14:hiddenFill>
            </a:ext>
          </a:extLst>
        </p:spPr>
      </p:pic>
      <p:pic>
        <p:nvPicPr>
          <p:cNvPr id="266242" name="Picture 2" descr="3"/>
          <p:cNvPicPr>
            <a:picLocks noChangeAspect="1" noChangeArrowheads="1"/>
          </p:cNvPicPr>
          <p:nvPr/>
        </p:nvPicPr>
        <p:blipFill>
          <a:blip r:embed="rId6" cstate="print">
            <a:lum bright="12000"/>
            <a:extLst>
              <a:ext uri="{28A0092B-C50C-407E-A947-70E740481C1C}">
                <a14:useLocalDpi xmlns:a14="http://schemas.microsoft.com/office/drawing/2010/main" val="0"/>
              </a:ext>
            </a:extLst>
          </a:blip>
          <a:srcRect/>
          <a:stretch>
            <a:fillRect/>
          </a:stretch>
        </p:blipFill>
        <p:spPr bwMode="auto">
          <a:xfrm>
            <a:off x="1398683" y="1243638"/>
            <a:ext cx="4601228" cy="4174151"/>
          </a:xfrm>
          <a:prstGeom prst="rect">
            <a:avLst/>
          </a:prstGeom>
          <a:noFill/>
          <a:extLst>
            <a:ext uri="{909E8E84-426E-40DD-AFC4-6F175D3DCCD1}">
              <a14:hiddenFill xmlns:a14="http://schemas.microsoft.com/office/drawing/2010/main">
                <a:solidFill>
                  <a:srgbClr val="FFFFFF"/>
                </a:solidFill>
              </a14:hiddenFill>
            </a:ext>
          </a:extLst>
        </p:spPr>
      </p:pic>
      <p:sp>
        <p:nvSpPr>
          <p:cNvPr id="266249" name="Text Box 9"/>
          <p:cNvSpPr txBox="1">
            <a:spLocks noChangeArrowheads="1"/>
          </p:cNvSpPr>
          <p:nvPr/>
        </p:nvSpPr>
        <p:spPr bwMode="auto">
          <a:xfrm>
            <a:off x="141513" y="129571"/>
            <a:ext cx="68025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altLang="es-AR" sz="2800" b="1" dirty="0" err="1">
                <a:effectLst>
                  <a:outerShdw blurRad="38100" dist="38100" dir="2700000" algn="tl">
                    <a:srgbClr val="C0C0C0"/>
                  </a:outerShdw>
                </a:effectLst>
                <a:latin typeface="+mj-lt"/>
              </a:rPr>
              <a:t>Duração</a:t>
            </a:r>
            <a:r>
              <a:rPr lang="es-ES_tradnl" altLang="es-AR" sz="2800" b="1" dirty="0">
                <a:effectLst>
                  <a:outerShdw blurRad="38100" dist="38100" dir="2700000" algn="tl">
                    <a:srgbClr val="C0C0C0"/>
                  </a:outerShdw>
                </a:effectLst>
                <a:latin typeface="+mj-lt"/>
              </a:rPr>
              <a:t> do Ciclo biológico: 21-24 </a:t>
            </a:r>
            <a:r>
              <a:rPr lang="es-ES_tradnl" altLang="es-AR" sz="2800" b="1" dirty="0" err="1">
                <a:effectLst>
                  <a:outerShdw blurRad="38100" dist="38100" dir="2700000" algn="tl">
                    <a:srgbClr val="C0C0C0"/>
                  </a:outerShdw>
                </a:effectLst>
                <a:latin typeface="+mj-lt"/>
              </a:rPr>
              <a:t>dias</a:t>
            </a:r>
            <a:r>
              <a:rPr lang="es-ES_tradnl" altLang="es-AR" sz="2800" b="1" dirty="0">
                <a:effectLst>
                  <a:outerShdw blurRad="38100" dist="38100" dir="2700000" algn="tl">
                    <a:srgbClr val="C0C0C0"/>
                  </a:outerShdw>
                </a:effectLst>
                <a:latin typeface="+mj-lt"/>
              </a:rPr>
              <a:t>!!!</a:t>
            </a:r>
          </a:p>
        </p:txBody>
      </p:sp>
      <p:sp>
        <p:nvSpPr>
          <p:cNvPr id="2" name="Elipse 1"/>
          <p:cNvSpPr/>
          <p:nvPr/>
        </p:nvSpPr>
        <p:spPr>
          <a:xfrm>
            <a:off x="1122218" y="914401"/>
            <a:ext cx="5056909" cy="45033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029946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00041"/>
          <p:cNvPicPr>
            <a:picLocks noChangeAspect="1" noChangeArrowheads="1"/>
          </p:cNvPicPr>
          <p:nvPr/>
        </p:nvPicPr>
        <p:blipFill rotWithShape="1">
          <a:blip r:embed="rId2">
            <a:extLst>
              <a:ext uri="{28A0092B-C50C-407E-A947-70E740481C1C}">
                <a14:useLocalDpi xmlns:a14="http://schemas.microsoft.com/office/drawing/2010/main" val="0"/>
              </a:ext>
            </a:extLst>
          </a:blip>
          <a:srcRect t="5512" r="18479"/>
          <a:stretch/>
        </p:blipFill>
        <p:spPr bwMode="auto">
          <a:xfrm>
            <a:off x="5680365" y="1295400"/>
            <a:ext cx="3463635" cy="3010910"/>
          </a:xfrm>
          <a:prstGeom prst="rect">
            <a:avLst/>
          </a:prstGeom>
          <a:noFill/>
          <a:extLst>
            <a:ext uri="{909E8E84-426E-40DD-AFC4-6F175D3DCCD1}">
              <a14:hiddenFill xmlns:a14="http://schemas.microsoft.com/office/drawing/2010/main">
                <a:solidFill>
                  <a:srgbClr val="FFFFFF"/>
                </a:solidFill>
              </a14:hiddenFill>
            </a:ext>
          </a:extLst>
        </p:spPr>
      </p:pic>
      <p:sp>
        <p:nvSpPr>
          <p:cNvPr id="70658" name="Rectangle 2"/>
          <p:cNvSpPr>
            <a:spLocks noGrp="1" noChangeArrowheads="1"/>
          </p:cNvSpPr>
          <p:nvPr>
            <p:ph type="title"/>
          </p:nvPr>
        </p:nvSpPr>
        <p:spPr>
          <a:xfrm>
            <a:off x="304800" y="118752"/>
            <a:ext cx="5725886" cy="816429"/>
          </a:xfrm>
        </p:spPr>
        <p:txBody>
          <a:bodyPr>
            <a:normAutofit/>
          </a:bodyPr>
          <a:lstStyle/>
          <a:p>
            <a:pPr eaLnBrk="1" hangingPunct="1">
              <a:defRPr/>
            </a:pPr>
            <a:r>
              <a:rPr lang="es-ES_tradnl" sz="2800" b="1" dirty="0"/>
              <a:t>Características da </a:t>
            </a:r>
            <a:r>
              <a:rPr lang="es-ES_tradnl" sz="2800" b="1" dirty="0" err="1"/>
              <a:t>doença</a:t>
            </a:r>
            <a:endParaRPr lang="es-ES" sz="2800" b="1" dirty="0"/>
          </a:p>
        </p:txBody>
      </p:sp>
      <p:sp>
        <p:nvSpPr>
          <p:cNvPr id="17411" name="Rectangle 3"/>
          <p:cNvSpPr>
            <a:spLocks noGrp="1" noChangeArrowheads="1"/>
          </p:cNvSpPr>
          <p:nvPr>
            <p:ph idx="1"/>
          </p:nvPr>
        </p:nvSpPr>
        <p:spPr>
          <a:xfrm>
            <a:off x="97971" y="1547751"/>
            <a:ext cx="7190509" cy="4076700"/>
          </a:xfrm>
        </p:spPr>
        <p:txBody>
          <a:bodyPr>
            <a:normAutofit lnSpcReduction="10000"/>
          </a:bodyPr>
          <a:lstStyle/>
          <a:p>
            <a:pPr marL="533400" indent="-533400" eaLnBrk="1" hangingPunct="1">
              <a:lnSpc>
                <a:spcPct val="90000"/>
              </a:lnSpc>
              <a:buClr>
                <a:srgbClr val="FF9900"/>
              </a:buClr>
              <a:buSzPct val="105000"/>
              <a:defRPr/>
            </a:pPr>
            <a:r>
              <a:rPr lang="es-ES_tradnl" sz="2400" b="1" dirty="0">
                <a:latin typeface="+mj-lt"/>
              </a:rPr>
              <a:t>Consumo: </a:t>
            </a:r>
            <a:r>
              <a:rPr lang="es-ES_tradnl" sz="2400" b="1" dirty="0" err="1">
                <a:latin typeface="+mj-lt"/>
              </a:rPr>
              <a:t>não</a:t>
            </a:r>
            <a:r>
              <a:rPr lang="es-ES_tradnl" sz="2400" b="1" dirty="0">
                <a:latin typeface="+mj-lt"/>
              </a:rPr>
              <a:t> </a:t>
            </a:r>
            <a:r>
              <a:rPr lang="es-ES_tradnl" sz="2400" b="1" dirty="0" err="1">
                <a:latin typeface="+mj-lt"/>
              </a:rPr>
              <a:t>afeta</a:t>
            </a:r>
            <a:r>
              <a:rPr lang="es-ES_tradnl" sz="2400" b="1" dirty="0">
                <a:latin typeface="+mj-lt"/>
              </a:rPr>
              <a:t> a fruta para o consumo </a:t>
            </a:r>
            <a:r>
              <a:rPr lang="es-ES_tradnl" sz="2400" b="1" dirty="0" err="1">
                <a:latin typeface="+mj-lt"/>
              </a:rPr>
              <a:t>nem</a:t>
            </a:r>
            <a:r>
              <a:rPr lang="es-ES_tradnl" sz="2400" b="1" dirty="0">
                <a:latin typeface="+mj-lt"/>
              </a:rPr>
              <a:t> a </a:t>
            </a:r>
            <a:r>
              <a:rPr lang="es-ES_tradnl" sz="2400" b="1" dirty="0" err="1">
                <a:latin typeface="+mj-lt"/>
              </a:rPr>
              <a:t>qualidade</a:t>
            </a:r>
            <a:r>
              <a:rPr lang="es-ES_tradnl" sz="2400" b="1" dirty="0">
                <a:latin typeface="+mj-lt"/>
              </a:rPr>
              <a:t> do suco</a:t>
            </a:r>
          </a:p>
          <a:p>
            <a:pPr marL="533400" indent="-533400" eaLnBrk="1" hangingPunct="1">
              <a:lnSpc>
                <a:spcPct val="110000"/>
              </a:lnSpc>
              <a:buClr>
                <a:srgbClr val="FF9900"/>
              </a:buClr>
              <a:buSzPct val="105000"/>
              <a:defRPr/>
            </a:pPr>
            <a:r>
              <a:rPr lang="es-ES_tradnl" sz="2400" b="1" dirty="0" err="1">
                <a:latin typeface="+mj-lt"/>
              </a:rPr>
              <a:t>Não</a:t>
            </a:r>
            <a:r>
              <a:rPr lang="es-ES_tradnl" sz="2400" b="1" dirty="0">
                <a:latin typeface="+mj-lt"/>
              </a:rPr>
              <a:t> </a:t>
            </a:r>
            <a:r>
              <a:rPr lang="es-ES_tradnl" sz="2400" b="1" dirty="0" err="1">
                <a:latin typeface="+mj-lt"/>
              </a:rPr>
              <a:t>sistêmica</a:t>
            </a:r>
            <a:r>
              <a:rPr lang="es-ES_tradnl" sz="2400" b="1" dirty="0">
                <a:latin typeface="+mj-lt"/>
              </a:rPr>
              <a:t>: </a:t>
            </a:r>
            <a:r>
              <a:rPr lang="es-ES_tradnl" sz="2400" b="1" dirty="0" err="1">
                <a:latin typeface="+mj-lt"/>
              </a:rPr>
              <a:t>só</a:t>
            </a:r>
            <a:r>
              <a:rPr lang="es-ES_tradnl" sz="2400" b="1" dirty="0">
                <a:latin typeface="+mj-lt"/>
              </a:rPr>
              <a:t> </a:t>
            </a:r>
            <a:r>
              <a:rPr lang="es-ES_tradnl" sz="2400" b="1" dirty="0" err="1">
                <a:latin typeface="+mj-lt"/>
              </a:rPr>
              <a:t>produz</a:t>
            </a:r>
            <a:r>
              <a:rPr lang="es-ES_tradnl" sz="2400" b="1" dirty="0">
                <a:latin typeface="+mj-lt"/>
              </a:rPr>
              <a:t> </a:t>
            </a:r>
            <a:r>
              <a:rPr lang="es-ES_tradnl" sz="2400" b="1" dirty="0" err="1">
                <a:latin typeface="+mj-lt"/>
              </a:rPr>
              <a:t>sintomas</a:t>
            </a:r>
            <a:r>
              <a:rPr lang="es-ES_tradnl" sz="2400" b="1" dirty="0">
                <a:latin typeface="+mj-lt"/>
              </a:rPr>
              <a:t> </a:t>
            </a:r>
            <a:r>
              <a:rPr lang="es-ES_tradnl" sz="2400" b="1" dirty="0" err="1">
                <a:latin typeface="+mj-lt"/>
              </a:rPr>
              <a:t>locais</a:t>
            </a:r>
            <a:endParaRPr lang="es-ES_tradnl" sz="2400" b="1" dirty="0">
              <a:latin typeface="+mj-lt"/>
            </a:endParaRPr>
          </a:p>
          <a:p>
            <a:pPr marL="533400" indent="-533400" eaLnBrk="1" hangingPunct="1">
              <a:lnSpc>
                <a:spcPct val="90000"/>
              </a:lnSpc>
              <a:buClr>
                <a:srgbClr val="FF9900"/>
              </a:buClr>
              <a:buSzPct val="105000"/>
              <a:defRPr/>
            </a:pPr>
            <a:r>
              <a:rPr lang="es-ES_tradnl" sz="2400" b="1" dirty="0">
                <a:latin typeface="+mj-lt"/>
              </a:rPr>
              <a:t>Causa </a:t>
            </a:r>
            <a:r>
              <a:rPr lang="es-ES_tradnl" sz="2400" b="1" dirty="0" err="1">
                <a:latin typeface="+mj-lt"/>
              </a:rPr>
              <a:t>sintomas</a:t>
            </a:r>
            <a:r>
              <a:rPr lang="es-ES_tradnl" sz="2400" b="1" dirty="0">
                <a:latin typeface="+mj-lt"/>
              </a:rPr>
              <a:t> na parte aérea: </a:t>
            </a:r>
            <a:r>
              <a:rPr lang="es-ES_tradnl" sz="2400" b="1" dirty="0" err="1">
                <a:latin typeface="+mj-lt"/>
              </a:rPr>
              <a:t>folhas</a:t>
            </a:r>
            <a:r>
              <a:rPr lang="es-ES_tradnl" sz="2400" b="1" dirty="0">
                <a:latin typeface="+mj-lt"/>
              </a:rPr>
              <a:t>, ramos e frutos.</a:t>
            </a:r>
          </a:p>
          <a:p>
            <a:pPr marL="533400" indent="-533400" eaLnBrk="1" hangingPunct="1">
              <a:lnSpc>
                <a:spcPct val="90000"/>
              </a:lnSpc>
              <a:buClr>
                <a:srgbClr val="FF9900"/>
              </a:buClr>
              <a:buSzPct val="105000"/>
              <a:defRPr/>
            </a:pPr>
            <a:r>
              <a:rPr lang="es-ES_tradnl" sz="2400" b="1" dirty="0" err="1">
                <a:latin typeface="+mj-lt"/>
              </a:rPr>
              <a:t>Não</a:t>
            </a:r>
            <a:r>
              <a:rPr lang="es-ES_tradnl" sz="2400" b="1" dirty="0">
                <a:latin typeface="+mj-lt"/>
              </a:rPr>
              <a:t> é evolutiva</a:t>
            </a:r>
          </a:p>
          <a:p>
            <a:pPr marL="533400" indent="-533400" eaLnBrk="1" hangingPunct="1">
              <a:lnSpc>
                <a:spcPct val="90000"/>
              </a:lnSpc>
              <a:buClr>
                <a:srgbClr val="FF9900"/>
              </a:buClr>
              <a:buSzPct val="105000"/>
              <a:defRPr/>
            </a:pPr>
            <a:r>
              <a:rPr lang="es-ES_tradnl" sz="2400" b="1" dirty="0">
                <a:latin typeface="+mj-lt"/>
              </a:rPr>
              <a:t>É </a:t>
            </a:r>
            <a:r>
              <a:rPr lang="es-ES_tradnl" sz="2400" b="1" dirty="0" err="1">
                <a:latin typeface="+mj-lt"/>
              </a:rPr>
              <a:t>policíclica</a:t>
            </a:r>
            <a:endParaRPr lang="es-ES_tradnl" sz="2400" b="1" dirty="0">
              <a:latin typeface="+mj-lt"/>
            </a:endParaRPr>
          </a:p>
          <a:p>
            <a:pPr marL="533400" indent="-533400" eaLnBrk="1" hangingPunct="1">
              <a:lnSpc>
                <a:spcPct val="90000"/>
              </a:lnSpc>
              <a:buClr>
                <a:srgbClr val="FF9900"/>
              </a:buClr>
              <a:buSzPct val="105000"/>
              <a:defRPr/>
            </a:pPr>
            <a:r>
              <a:rPr lang="es-ES_tradnl" sz="2400" b="1" dirty="0">
                <a:latin typeface="+mj-lt"/>
              </a:rPr>
              <a:t>Em  </a:t>
            </a:r>
            <a:r>
              <a:rPr lang="es-ES_tradnl" sz="2400" b="1" dirty="0" err="1">
                <a:latin typeface="+mj-lt"/>
              </a:rPr>
              <a:t>infecções</a:t>
            </a:r>
            <a:r>
              <a:rPr lang="es-ES_tradnl" sz="2400" b="1" dirty="0">
                <a:latin typeface="+mj-lt"/>
              </a:rPr>
              <a:t> severas pode </a:t>
            </a:r>
            <a:r>
              <a:rPr lang="es-ES_tradnl" sz="2400" b="1" dirty="0" err="1">
                <a:latin typeface="+mj-lt"/>
              </a:rPr>
              <a:t>produzir</a:t>
            </a:r>
            <a:r>
              <a:rPr lang="es-ES_tradnl" sz="2400" b="1" dirty="0">
                <a:latin typeface="+mj-lt"/>
              </a:rPr>
              <a:t> </a:t>
            </a:r>
            <a:r>
              <a:rPr lang="es-ES_tradnl" sz="2400" b="1" dirty="0" err="1">
                <a:latin typeface="+mj-lt"/>
              </a:rPr>
              <a:t>desfoliação</a:t>
            </a:r>
            <a:r>
              <a:rPr lang="es-ES_tradnl" sz="2400" b="1" dirty="0">
                <a:latin typeface="+mj-lt"/>
              </a:rPr>
              <a:t>, queda prematura de frutos e </a:t>
            </a:r>
            <a:r>
              <a:rPr lang="es-ES_tradnl" sz="2400" b="1" dirty="0" err="1">
                <a:latin typeface="+mj-lt"/>
              </a:rPr>
              <a:t>declinamento</a:t>
            </a:r>
            <a:r>
              <a:rPr lang="es-ES_tradnl" sz="2400" b="1" dirty="0">
                <a:latin typeface="+mj-lt"/>
              </a:rPr>
              <a:t> </a:t>
            </a:r>
            <a:r>
              <a:rPr lang="es-ES_tradnl" sz="2400" b="1" dirty="0" err="1">
                <a:latin typeface="+mj-lt"/>
              </a:rPr>
              <a:t>geral</a:t>
            </a:r>
            <a:r>
              <a:rPr lang="es-ES_tradnl" sz="2400" b="1" dirty="0">
                <a:latin typeface="+mj-lt"/>
              </a:rPr>
              <a:t> da planta.</a:t>
            </a:r>
            <a:endParaRPr lang="es-ES" sz="2400" b="1" dirty="0">
              <a:latin typeface="+mj-lt"/>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262392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7"/>
          <p:cNvSpPr txBox="1">
            <a:spLocks noChangeArrowheads="1"/>
          </p:cNvSpPr>
          <p:nvPr/>
        </p:nvSpPr>
        <p:spPr bwMode="auto">
          <a:xfrm>
            <a:off x="422997" y="1783340"/>
            <a:ext cx="7986712" cy="3065455"/>
          </a:xfrm>
          <a:prstGeom prst="rect">
            <a:avLst/>
          </a:prstGeom>
          <a:solidFill>
            <a:schemeClr val="accent6">
              <a:lumMod val="20000"/>
              <a:lumOff val="80000"/>
            </a:schemeClr>
          </a:solidFill>
          <a:ln>
            <a:noFill/>
          </a:ln>
        </p:spPr>
        <p:txBody>
          <a:bodyPr>
            <a:spAutoFit/>
          </a:bodyPr>
          <a:lstStyle>
            <a:lvl1pPr marL="268288" indent="-268288" eaLnBrk="0" hangingPunct="0">
              <a:defRPr sz="2400" u="sng">
                <a:solidFill>
                  <a:schemeClr val="tx1"/>
                </a:solidFill>
                <a:latin typeface="Times New Roman" panose="02020603050405020304" pitchFamily="18" charset="0"/>
              </a:defRPr>
            </a:lvl1pPr>
            <a:lvl2pPr marL="742950" indent="-28575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u="sng">
                <a:solidFill>
                  <a:schemeClr val="tx1"/>
                </a:solidFill>
                <a:latin typeface="Times New Roman" panose="02020603050405020304" pitchFamily="18" charset="0"/>
              </a:defRPr>
            </a:lvl9pPr>
          </a:lstStyle>
          <a:p>
            <a:pPr algn="just" eaLnBrk="1" hangingPunct="1">
              <a:lnSpc>
                <a:spcPct val="90000"/>
              </a:lnSpc>
              <a:spcBef>
                <a:spcPct val="50000"/>
              </a:spcBef>
              <a:buClr>
                <a:srgbClr val="CC6600"/>
              </a:buClr>
              <a:buFontTx/>
              <a:buChar char="•"/>
            </a:pPr>
            <a:r>
              <a:rPr lang="en-US" altLang="es-AR" sz="2800" b="1" u="none" dirty="0" err="1">
                <a:latin typeface="+mj-lt"/>
              </a:rPr>
              <a:t>Relativa</a:t>
            </a:r>
            <a:r>
              <a:rPr lang="en-US" altLang="es-AR" sz="2800" b="1" u="none" dirty="0">
                <a:latin typeface="+mj-lt"/>
              </a:rPr>
              <a:t> </a:t>
            </a:r>
            <a:r>
              <a:rPr lang="en-US" altLang="es-AR" sz="2800" b="1" u="none" dirty="0" err="1">
                <a:latin typeface="+mj-lt"/>
              </a:rPr>
              <a:t>recente</a:t>
            </a:r>
            <a:r>
              <a:rPr lang="en-US" altLang="es-AR" sz="2800" b="1" u="none" dirty="0">
                <a:latin typeface="+mj-lt"/>
              </a:rPr>
              <a:t> </a:t>
            </a:r>
            <a:r>
              <a:rPr lang="en-US" altLang="es-AR" sz="2800" b="1" u="none" dirty="0" err="1">
                <a:latin typeface="+mj-lt"/>
              </a:rPr>
              <a:t>aparição</a:t>
            </a:r>
            <a:r>
              <a:rPr lang="en-US" altLang="es-AR" sz="2800" b="1" u="none" dirty="0">
                <a:latin typeface="+mj-lt"/>
              </a:rPr>
              <a:t> em </a:t>
            </a:r>
            <a:r>
              <a:rPr lang="en-US" altLang="es-AR" sz="2800" b="1" u="none" dirty="0" err="1">
                <a:latin typeface="+mj-lt"/>
              </a:rPr>
              <a:t>comparação</a:t>
            </a:r>
            <a:r>
              <a:rPr lang="en-US" altLang="es-AR" sz="2800" b="1" u="none" dirty="0">
                <a:latin typeface="+mj-lt"/>
              </a:rPr>
              <a:t> com </a:t>
            </a:r>
            <a:r>
              <a:rPr lang="en-US" altLang="es-AR" sz="2800" b="1" u="none" dirty="0" err="1">
                <a:latin typeface="+mj-lt"/>
              </a:rPr>
              <a:t>outras</a:t>
            </a:r>
            <a:r>
              <a:rPr lang="en-US" altLang="es-AR" sz="2800" b="1" u="none" dirty="0">
                <a:latin typeface="+mj-lt"/>
              </a:rPr>
              <a:t> </a:t>
            </a:r>
            <a:r>
              <a:rPr lang="en-US" altLang="es-AR" sz="2800" b="1" u="none" dirty="0" err="1">
                <a:latin typeface="+mj-lt"/>
              </a:rPr>
              <a:t>áreas</a:t>
            </a:r>
            <a:r>
              <a:rPr lang="en-US" altLang="es-AR" sz="2800" b="1" u="none" dirty="0">
                <a:latin typeface="+mj-lt"/>
              </a:rPr>
              <a:t> </a:t>
            </a:r>
            <a:r>
              <a:rPr lang="en-US" altLang="es-AR" sz="2800" b="1" u="none" dirty="0" err="1">
                <a:latin typeface="+mj-lt"/>
              </a:rPr>
              <a:t>citrícolas</a:t>
            </a:r>
            <a:r>
              <a:rPr lang="en-US" altLang="es-AR" sz="2800" b="1" u="none" dirty="0">
                <a:latin typeface="+mj-lt"/>
              </a:rPr>
              <a:t> do </a:t>
            </a:r>
            <a:r>
              <a:rPr lang="en-US" altLang="es-AR" sz="2800" b="1" u="none" dirty="0" err="1">
                <a:latin typeface="+mj-lt"/>
              </a:rPr>
              <a:t>país</a:t>
            </a:r>
            <a:r>
              <a:rPr lang="en-US" altLang="es-AR" sz="2800" b="1" u="none" dirty="0">
                <a:latin typeface="+mj-lt"/>
              </a:rPr>
              <a:t> </a:t>
            </a:r>
          </a:p>
          <a:p>
            <a:pPr algn="just" eaLnBrk="1" hangingPunct="1">
              <a:lnSpc>
                <a:spcPct val="90000"/>
              </a:lnSpc>
              <a:spcBef>
                <a:spcPct val="50000"/>
              </a:spcBef>
              <a:buClr>
                <a:srgbClr val="CC6600"/>
              </a:buClr>
              <a:buFontTx/>
              <a:buChar char="•"/>
            </a:pPr>
            <a:r>
              <a:rPr lang="en-US" altLang="es-AR" sz="2800" b="1" u="none" dirty="0" err="1">
                <a:latin typeface="+mj-lt"/>
              </a:rPr>
              <a:t>Distribuição</a:t>
            </a:r>
            <a:r>
              <a:rPr lang="en-US" altLang="es-AR" sz="2800" b="1" u="none" dirty="0">
                <a:latin typeface="+mj-lt"/>
              </a:rPr>
              <a:t> </a:t>
            </a:r>
            <a:r>
              <a:rPr lang="en-US" altLang="es-AR" sz="2800" b="1" u="none" dirty="0" err="1">
                <a:latin typeface="+mj-lt"/>
              </a:rPr>
              <a:t>desuniforme</a:t>
            </a:r>
            <a:r>
              <a:rPr lang="en-US" altLang="es-AR" sz="2800" b="1" u="none" dirty="0">
                <a:latin typeface="+mj-lt"/>
              </a:rPr>
              <a:t> no </a:t>
            </a:r>
            <a:r>
              <a:rPr lang="en-US" altLang="es-AR" sz="2800" b="1" u="none" dirty="0" err="1">
                <a:latin typeface="+mj-lt"/>
              </a:rPr>
              <a:t>pomar</a:t>
            </a:r>
            <a:r>
              <a:rPr lang="en-US" altLang="es-AR" sz="2800" b="1" u="none" dirty="0">
                <a:latin typeface="+mj-lt"/>
              </a:rPr>
              <a:t> e </a:t>
            </a:r>
            <a:r>
              <a:rPr lang="en-US" altLang="es-AR" sz="2800" b="1" u="none" dirty="0" err="1">
                <a:latin typeface="+mj-lt"/>
              </a:rPr>
              <a:t>nos</a:t>
            </a:r>
            <a:r>
              <a:rPr lang="en-US" altLang="es-AR" sz="2800" b="1" u="none" dirty="0">
                <a:latin typeface="+mj-lt"/>
              </a:rPr>
              <a:t> </a:t>
            </a:r>
            <a:r>
              <a:rPr lang="en-US" altLang="es-AR" sz="2800" b="1" u="none" dirty="0" err="1">
                <a:latin typeface="+mj-lt"/>
              </a:rPr>
              <a:t>talhões</a:t>
            </a:r>
            <a:r>
              <a:rPr lang="en-US" altLang="es-AR" sz="2800" b="1" u="none" dirty="0">
                <a:latin typeface="+mj-lt"/>
              </a:rPr>
              <a:t>.</a:t>
            </a:r>
          </a:p>
          <a:p>
            <a:pPr algn="just" eaLnBrk="1" hangingPunct="1">
              <a:lnSpc>
                <a:spcPct val="90000"/>
              </a:lnSpc>
              <a:spcBef>
                <a:spcPct val="50000"/>
              </a:spcBef>
              <a:buClr>
                <a:srgbClr val="CC6600"/>
              </a:buClr>
              <a:buFontTx/>
              <a:buChar char="•"/>
            </a:pPr>
            <a:r>
              <a:rPr lang="en-US" altLang="es-AR" sz="2800" b="1" u="none" dirty="0" err="1">
                <a:latin typeface="+mj-lt"/>
              </a:rPr>
              <a:t>Diferente</a:t>
            </a:r>
            <a:r>
              <a:rPr lang="en-US" altLang="es-AR" sz="2800" b="1" u="none" dirty="0">
                <a:latin typeface="+mj-lt"/>
              </a:rPr>
              <a:t> </a:t>
            </a:r>
            <a:r>
              <a:rPr lang="en-US" altLang="es-AR" sz="2800" b="1" u="none" dirty="0" err="1">
                <a:latin typeface="+mj-lt"/>
              </a:rPr>
              <a:t>grau</a:t>
            </a:r>
            <a:r>
              <a:rPr lang="en-US" altLang="es-AR" sz="2800" b="1" u="none" dirty="0">
                <a:latin typeface="+mj-lt"/>
              </a:rPr>
              <a:t> de </a:t>
            </a:r>
            <a:r>
              <a:rPr lang="en-US" altLang="es-AR" sz="2800" b="1" u="none" dirty="0" err="1">
                <a:latin typeface="+mj-lt"/>
              </a:rPr>
              <a:t>severidade</a:t>
            </a:r>
            <a:r>
              <a:rPr lang="en-US" altLang="es-AR" sz="2800" b="1" u="none" dirty="0">
                <a:latin typeface="+mj-lt"/>
              </a:rPr>
              <a:t> e </a:t>
            </a:r>
            <a:r>
              <a:rPr lang="en-US" altLang="es-AR" sz="2800" b="1" u="none" dirty="0" err="1">
                <a:latin typeface="+mj-lt"/>
              </a:rPr>
              <a:t>incidência</a:t>
            </a:r>
            <a:endParaRPr lang="en-US" altLang="es-AR" sz="2800" b="1" u="none" dirty="0">
              <a:latin typeface="+mj-lt"/>
            </a:endParaRPr>
          </a:p>
          <a:p>
            <a:pPr algn="just" eaLnBrk="1" hangingPunct="1">
              <a:lnSpc>
                <a:spcPct val="90000"/>
              </a:lnSpc>
              <a:spcBef>
                <a:spcPct val="50000"/>
              </a:spcBef>
              <a:buClr>
                <a:srgbClr val="CC6600"/>
              </a:buClr>
              <a:buFontTx/>
              <a:buChar char="•"/>
            </a:pPr>
            <a:r>
              <a:rPr lang="en-US" altLang="es-AR" sz="2800" b="1" u="none" dirty="0" err="1">
                <a:latin typeface="+mj-lt"/>
              </a:rPr>
              <a:t>Poucos</a:t>
            </a:r>
            <a:r>
              <a:rPr lang="en-US" altLang="es-AR" sz="2800" b="1" u="none" dirty="0">
                <a:latin typeface="+mj-lt"/>
              </a:rPr>
              <a:t> </a:t>
            </a:r>
            <a:r>
              <a:rPr lang="en-US" altLang="es-AR" sz="2800" b="1" u="none" dirty="0" err="1">
                <a:latin typeface="+mj-lt"/>
              </a:rPr>
              <a:t>produtos</a:t>
            </a:r>
            <a:r>
              <a:rPr lang="en-US" altLang="es-AR" sz="2800" b="1" u="none" dirty="0">
                <a:latin typeface="+mj-lt"/>
              </a:rPr>
              <a:t> </a:t>
            </a:r>
            <a:r>
              <a:rPr lang="en-US" altLang="es-AR" sz="2800" b="1" u="none" dirty="0" err="1">
                <a:latin typeface="+mj-lt"/>
              </a:rPr>
              <a:t>permitidos</a:t>
            </a:r>
            <a:r>
              <a:rPr lang="en-US" altLang="es-AR" sz="2800" b="1" u="none" dirty="0">
                <a:latin typeface="+mj-lt"/>
              </a:rPr>
              <a:t> para </a:t>
            </a:r>
            <a:r>
              <a:rPr lang="en-US" altLang="es-AR" sz="2800" b="1" u="none" dirty="0" err="1">
                <a:latin typeface="+mj-lt"/>
              </a:rPr>
              <a:t>seu</a:t>
            </a:r>
            <a:r>
              <a:rPr lang="en-US" altLang="es-AR" sz="2800" b="1" u="none" dirty="0">
                <a:latin typeface="+mj-lt"/>
              </a:rPr>
              <a:t> </a:t>
            </a:r>
            <a:r>
              <a:rPr lang="en-US" altLang="es-AR" sz="2800" b="1" u="none" dirty="0" err="1">
                <a:latin typeface="+mj-lt"/>
              </a:rPr>
              <a:t>controle</a:t>
            </a:r>
            <a:r>
              <a:rPr lang="en-US" altLang="es-AR" sz="2800" b="1" u="none" dirty="0">
                <a:latin typeface="+mj-lt"/>
              </a:rPr>
              <a:t>:  COBRES</a:t>
            </a:r>
          </a:p>
        </p:txBody>
      </p:sp>
      <p:sp>
        <p:nvSpPr>
          <p:cNvPr id="2" name="CuadroTexto 1"/>
          <p:cNvSpPr txBox="1"/>
          <p:nvPr/>
        </p:nvSpPr>
        <p:spPr>
          <a:xfrm>
            <a:off x="201325" y="87085"/>
            <a:ext cx="6656676" cy="523220"/>
          </a:xfrm>
          <a:prstGeom prst="rect">
            <a:avLst/>
          </a:prstGeom>
          <a:noFill/>
        </p:spPr>
        <p:txBody>
          <a:bodyPr wrap="square" rtlCol="0">
            <a:spAutoFit/>
          </a:bodyPr>
          <a:lstStyle/>
          <a:p>
            <a:r>
              <a:rPr lang="es-AR" sz="2800" b="1" dirty="0">
                <a:latin typeface="+mj-lt"/>
              </a:rPr>
              <a:t>Características do Cancro Cítrico em Tucumán</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653596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3 CuadroTexto"/>
          <p:cNvSpPr txBox="1">
            <a:spLocks noChangeArrowheads="1"/>
          </p:cNvSpPr>
          <p:nvPr/>
        </p:nvSpPr>
        <p:spPr bwMode="auto">
          <a:xfrm>
            <a:off x="163891" y="171450"/>
            <a:ext cx="60464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AR" altLang="es-AR" sz="2800" b="1" dirty="0">
                <a:latin typeface="+mj-lt"/>
              </a:rPr>
              <a:t>A </a:t>
            </a:r>
            <a:r>
              <a:rPr lang="es-AR" altLang="es-AR" sz="2800" b="1" dirty="0" err="1">
                <a:latin typeface="+mj-lt"/>
              </a:rPr>
              <a:t>atividade</a:t>
            </a:r>
            <a:r>
              <a:rPr lang="es-AR" altLang="es-AR" sz="2800" b="1" dirty="0">
                <a:latin typeface="+mj-lt"/>
              </a:rPr>
              <a:t> citrícola na Argentina</a:t>
            </a:r>
          </a:p>
          <a:p>
            <a:pPr algn="ctr" eaLnBrk="1" hangingPunct="1"/>
            <a:endParaRPr lang="es-AR" altLang="es-AR" sz="2000" b="1" dirty="0">
              <a:solidFill>
                <a:srgbClr val="002060"/>
              </a:solidFill>
            </a:endParaRPr>
          </a:p>
        </p:txBody>
      </p:sp>
      <p:sp>
        <p:nvSpPr>
          <p:cNvPr id="6147" name="4 CuadroTexto"/>
          <p:cNvSpPr txBox="1">
            <a:spLocks noChangeArrowheads="1"/>
          </p:cNvSpPr>
          <p:nvPr/>
        </p:nvSpPr>
        <p:spPr bwMode="auto">
          <a:xfrm>
            <a:off x="462914" y="1261884"/>
            <a:ext cx="8021543" cy="4154984"/>
          </a:xfrm>
          <a:prstGeom prst="rect">
            <a:avLst/>
          </a:prstGeom>
          <a:noFill/>
          <a:ln w="38100">
            <a:solidFill>
              <a:schemeClr val="accent6">
                <a:lumMod val="75000"/>
              </a:schemeClr>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sz="3600" b="1" dirty="0">
              <a:latin typeface="+mj-lt"/>
            </a:endParaRPr>
          </a:p>
          <a:p>
            <a:pPr marL="571500" indent="-571500" eaLnBrk="1" hangingPunct="1">
              <a:buFont typeface="Arial" panose="020B0604020202020204" pitchFamily="34" charset="0"/>
              <a:buChar char="•"/>
            </a:pPr>
            <a:r>
              <a:rPr lang="es-AR" altLang="es-AR" sz="3200" b="1" dirty="0">
                <a:latin typeface="+mj-lt"/>
              </a:rPr>
              <a:t>Área Plantada:                       </a:t>
            </a:r>
            <a:r>
              <a:rPr lang="es-AR" altLang="es-AR" sz="3200" b="1" dirty="0">
                <a:solidFill>
                  <a:srgbClr val="008000"/>
                </a:solidFill>
                <a:latin typeface="+mj-lt"/>
              </a:rPr>
              <a:t>131.000 ha</a:t>
            </a:r>
            <a:endParaRPr lang="es-AR" altLang="es-AR" sz="3200" b="1" dirty="0">
              <a:solidFill>
                <a:srgbClr val="002060"/>
              </a:solidFill>
              <a:latin typeface="+mj-lt"/>
            </a:endParaRPr>
          </a:p>
          <a:p>
            <a:pPr marL="571500" indent="-571500" eaLnBrk="1" hangingPunct="1">
              <a:buFont typeface="Arial" panose="020B0604020202020204" pitchFamily="34" charset="0"/>
              <a:buChar char="•"/>
            </a:pPr>
            <a:r>
              <a:rPr lang="es-AR" altLang="es-AR" sz="3200" b="1" dirty="0" err="1">
                <a:latin typeface="+mj-lt"/>
              </a:rPr>
              <a:t>Produção</a:t>
            </a:r>
            <a:r>
              <a:rPr lang="es-AR" altLang="es-AR" sz="3200" b="1" dirty="0">
                <a:latin typeface="+mj-lt"/>
              </a:rPr>
              <a:t>:</a:t>
            </a:r>
            <a:r>
              <a:rPr lang="es-AR" altLang="es-AR" sz="3200" b="1" dirty="0">
                <a:solidFill>
                  <a:srgbClr val="002060"/>
                </a:solidFill>
                <a:latin typeface="+mj-lt"/>
              </a:rPr>
              <a:t>   	                      </a:t>
            </a:r>
            <a:r>
              <a:rPr lang="es-AR" altLang="es-AR" sz="3200" b="1" dirty="0">
                <a:solidFill>
                  <a:srgbClr val="008000"/>
                </a:solidFill>
                <a:latin typeface="+mj-lt"/>
              </a:rPr>
              <a:t>2.600.000 </a:t>
            </a:r>
            <a:r>
              <a:rPr lang="es-AR" altLang="es-AR" sz="3200" b="1" dirty="0" err="1">
                <a:solidFill>
                  <a:srgbClr val="008000"/>
                </a:solidFill>
                <a:latin typeface="+mj-lt"/>
              </a:rPr>
              <a:t>tn</a:t>
            </a:r>
            <a:endParaRPr lang="es-AR" altLang="es-AR" sz="3200" b="1" dirty="0">
              <a:solidFill>
                <a:srgbClr val="008000"/>
              </a:solidFill>
              <a:latin typeface="+mj-lt"/>
            </a:endParaRPr>
          </a:p>
          <a:p>
            <a:pPr marL="571500" indent="-571500" eaLnBrk="1" hangingPunct="1">
              <a:buFont typeface="Arial" panose="020B0604020202020204" pitchFamily="34" charset="0"/>
              <a:buChar char="•"/>
            </a:pPr>
            <a:r>
              <a:rPr lang="es-AR" altLang="es-AR" sz="3200" b="1" dirty="0" err="1">
                <a:latin typeface="+mj-lt"/>
              </a:rPr>
              <a:t>Produtores</a:t>
            </a:r>
            <a:r>
              <a:rPr lang="es-AR" altLang="es-AR" sz="3200" b="1" dirty="0">
                <a:solidFill>
                  <a:srgbClr val="008000"/>
                </a:solidFill>
                <a:latin typeface="+mj-lt"/>
              </a:rPr>
              <a:t>		                         5.300</a:t>
            </a:r>
          </a:p>
          <a:p>
            <a:pPr marL="571500" indent="-571500" eaLnBrk="1" hangingPunct="1">
              <a:buFont typeface="Arial" panose="020B0604020202020204" pitchFamily="34" charset="0"/>
              <a:buChar char="•"/>
            </a:pPr>
            <a:r>
              <a:rPr lang="es-AR" altLang="es-AR" sz="3200" b="1" dirty="0">
                <a:latin typeface="+mj-lt"/>
              </a:rPr>
              <a:t>N° de </a:t>
            </a:r>
            <a:r>
              <a:rPr lang="es-AR" altLang="es-AR" sz="3200" b="1" dirty="0" err="1">
                <a:latin typeface="+mj-lt"/>
              </a:rPr>
              <a:t>caixas</a:t>
            </a:r>
            <a:r>
              <a:rPr lang="es-AR" altLang="es-AR" sz="3200" b="1" dirty="0">
                <a:latin typeface="+mj-lt"/>
              </a:rPr>
              <a:t>             		        </a:t>
            </a:r>
            <a:r>
              <a:rPr lang="es-AR" altLang="es-AR" sz="3200" b="1" dirty="0">
                <a:solidFill>
                  <a:srgbClr val="008000"/>
                </a:solidFill>
                <a:latin typeface="+mj-lt"/>
              </a:rPr>
              <a:t>112</a:t>
            </a:r>
          </a:p>
          <a:p>
            <a:pPr marL="571500" indent="-571500" eaLnBrk="1" hangingPunct="1">
              <a:buFont typeface="Arial" panose="020B0604020202020204" pitchFamily="34" charset="0"/>
              <a:buChar char="•"/>
            </a:pPr>
            <a:r>
              <a:rPr lang="es-AR" altLang="es-AR" sz="3200" b="1" dirty="0">
                <a:latin typeface="+mj-lt"/>
              </a:rPr>
              <a:t>N° de plantas </a:t>
            </a:r>
            <a:r>
              <a:rPr lang="es-AR" altLang="es-AR" sz="3200" b="1" dirty="0" err="1">
                <a:latin typeface="+mj-lt"/>
              </a:rPr>
              <a:t>industriais</a:t>
            </a:r>
            <a:r>
              <a:rPr lang="es-AR" altLang="es-AR" sz="3200" b="1" dirty="0">
                <a:solidFill>
                  <a:srgbClr val="008000"/>
                </a:solidFill>
                <a:latin typeface="+mj-lt"/>
              </a:rPr>
              <a:t>           		20</a:t>
            </a:r>
          </a:p>
          <a:p>
            <a:pPr marL="571500" indent="-571500" eaLnBrk="1" hangingPunct="1">
              <a:buFont typeface="Arial" panose="020B0604020202020204" pitchFamily="34" charset="0"/>
              <a:buChar char="•"/>
            </a:pPr>
            <a:r>
              <a:rPr lang="es-AR" altLang="es-AR" sz="3200" b="1" dirty="0" err="1">
                <a:latin typeface="+mj-lt"/>
              </a:rPr>
              <a:t>Empregos</a:t>
            </a:r>
            <a:r>
              <a:rPr lang="es-AR" altLang="es-AR" sz="3200" b="1" dirty="0">
                <a:solidFill>
                  <a:srgbClr val="008000"/>
                </a:solidFill>
                <a:latin typeface="+mj-lt"/>
              </a:rPr>
              <a:t>                			100.000</a:t>
            </a:r>
          </a:p>
          <a:p>
            <a:pPr eaLnBrk="1" hangingPunct="1"/>
            <a:endParaRPr lang="es-AR" altLang="es-AR" sz="3600" dirty="0">
              <a:latin typeface="+mj-lt"/>
            </a:endParaRPr>
          </a:p>
        </p:txBody>
      </p:sp>
      <p:sp>
        <p:nvSpPr>
          <p:cNvPr id="6148" name="3 Rectángulo"/>
          <p:cNvSpPr>
            <a:spLocks noChangeArrowheads="1"/>
          </p:cNvSpPr>
          <p:nvPr/>
        </p:nvSpPr>
        <p:spPr bwMode="auto">
          <a:xfrm>
            <a:off x="5537835" y="6183630"/>
            <a:ext cx="3394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b="1" dirty="0"/>
              <a:t>(2015, www.federcitrus.org.)</a:t>
            </a:r>
            <a:endParaRPr lang="es-AR" altLang="es-A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47961"/>
            <a:ext cx="9939642" cy="2668644"/>
          </a:xfrm>
          <a:prstGeom prst="rect">
            <a:avLst/>
          </a:prstGeom>
        </p:spPr>
      </p:pic>
    </p:spTree>
    <p:extLst>
      <p:ext uri="{BB962C8B-B14F-4D97-AF65-F5344CB8AC3E}">
        <p14:creationId xmlns:p14="http://schemas.microsoft.com/office/powerpoint/2010/main" val="5013088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CuadroTexto"/>
          <p:cNvSpPr txBox="1">
            <a:spLocks noChangeArrowheads="1"/>
          </p:cNvSpPr>
          <p:nvPr/>
        </p:nvSpPr>
        <p:spPr bwMode="auto">
          <a:xfrm>
            <a:off x="1130074" y="2206398"/>
            <a:ext cx="6357937" cy="3416320"/>
          </a:xfrm>
          <a:prstGeom prst="rect">
            <a:avLst/>
          </a:prstGeom>
          <a:solidFill>
            <a:schemeClr val="accent6">
              <a:lumMod val="20000"/>
              <a:lumOff val="80000"/>
            </a:schemeClr>
          </a:solidFill>
          <a:ln w="9525">
            <a:solidFill>
              <a:srgbClr val="000000"/>
            </a:solidFill>
            <a:miter lim="800000"/>
            <a:headEnd/>
            <a:tailEnd/>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sz="3600" dirty="0">
              <a:latin typeface="+mj-lt"/>
            </a:endParaRPr>
          </a:p>
          <a:p>
            <a:pPr algn="ctr" eaLnBrk="1" hangingPunct="1">
              <a:buFont typeface="Arial" panose="020B0604020202020204" pitchFamily="34" charset="0"/>
              <a:buChar char="•"/>
            </a:pPr>
            <a:r>
              <a:rPr lang="es-AR" altLang="es-AR" sz="3600" dirty="0">
                <a:latin typeface="+mj-lt"/>
              </a:rPr>
              <a:t> </a:t>
            </a:r>
            <a:r>
              <a:rPr lang="es-AR" altLang="es-AR" sz="3600" dirty="0" err="1">
                <a:latin typeface="+mj-lt"/>
              </a:rPr>
              <a:t>Diminuição</a:t>
            </a:r>
            <a:r>
              <a:rPr lang="es-AR" altLang="es-AR" sz="3600" dirty="0">
                <a:latin typeface="+mj-lt"/>
              </a:rPr>
              <a:t> da </a:t>
            </a:r>
            <a:r>
              <a:rPr lang="es-AR" altLang="es-AR" sz="3600" dirty="0" err="1">
                <a:latin typeface="+mj-lt"/>
              </a:rPr>
              <a:t>produtividade</a:t>
            </a:r>
            <a:endParaRPr lang="es-AR" altLang="es-AR" sz="3600" dirty="0">
              <a:latin typeface="+mj-lt"/>
            </a:endParaRPr>
          </a:p>
          <a:p>
            <a:pPr algn="ctr" eaLnBrk="1" hangingPunct="1">
              <a:buFont typeface="Arial" panose="020B0604020202020204" pitchFamily="34" charset="0"/>
              <a:buChar char="•"/>
            </a:pPr>
            <a:r>
              <a:rPr lang="es-AR" altLang="es-AR" sz="3600" dirty="0">
                <a:latin typeface="+mj-lt"/>
              </a:rPr>
              <a:t> Incremento dos </a:t>
            </a:r>
            <a:r>
              <a:rPr lang="es-AR" altLang="es-AR" sz="3600" dirty="0" err="1">
                <a:latin typeface="+mj-lt"/>
              </a:rPr>
              <a:t>custos</a:t>
            </a:r>
            <a:r>
              <a:rPr lang="es-AR" altLang="es-AR" sz="3600" dirty="0">
                <a:latin typeface="+mj-lt"/>
              </a:rPr>
              <a:t> de </a:t>
            </a:r>
            <a:r>
              <a:rPr lang="es-AR" altLang="es-AR" sz="3600" dirty="0" err="1">
                <a:latin typeface="+mj-lt"/>
              </a:rPr>
              <a:t>produção</a:t>
            </a:r>
            <a:endParaRPr lang="es-AR" altLang="es-AR" sz="3600" dirty="0">
              <a:latin typeface="+mj-lt"/>
            </a:endParaRPr>
          </a:p>
          <a:p>
            <a:pPr algn="ctr" eaLnBrk="1" hangingPunct="1">
              <a:buFont typeface="Arial" panose="020B0604020202020204" pitchFamily="34" charset="0"/>
              <a:buChar char="•"/>
            </a:pPr>
            <a:r>
              <a:rPr lang="es-AR" altLang="es-AR" sz="3600" b="1" u="sng" dirty="0">
                <a:solidFill>
                  <a:srgbClr val="FF0000"/>
                </a:solidFill>
                <a:latin typeface="+mj-lt"/>
              </a:rPr>
              <a:t> </a:t>
            </a:r>
            <a:r>
              <a:rPr lang="es-AR" altLang="es-AR" sz="3600" b="1" u="sng" dirty="0" err="1">
                <a:solidFill>
                  <a:srgbClr val="FF0000"/>
                </a:solidFill>
                <a:latin typeface="+mj-lt"/>
              </a:rPr>
              <a:t>Perda</a:t>
            </a:r>
            <a:r>
              <a:rPr lang="es-AR" altLang="es-AR" sz="3600" b="1" u="sng" dirty="0">
                <a:solidFill>
                  <a:srgbClr val="FF0000"/>
                </a:solidFill>
                <a:latin typeface="+mj-lt"/>
              </a:rPr>
              <a:t> de mercados</a:t>
            </a:r>
          </a:p>
          <a:p>
            <a:pPr algn="ctr" eaLnBrk="1" hangingPunct="1"/>
            <a:endParaRPr lang="es-AR" altLang="es-AR" sz="3600" b="1" u="sng" dirty="0">
              <a:solidFill>
                <a:srgbClr val="FF0000"/>
              </a:solidFill>
              <a:latin typeface="+mj-lt"/>
            </a:endParaRPr>
          </a:p>
        </p:txBody>
      </p:sp>
      <p:sp>
        <p:nvSpPr>
          <p:cNvPr id="2" name="Rectángulo 1"/>
          <p:cNvSpPr/>
          <p:nvPr/>
        </p:nvSpPr>
        <p:spPr>
          <a:xfrm>
            <a:off x="1179077" y="282740"/>
            <a:ext cx="3084242" cy="523220"/>
          </a:xfrm>
          <a:prstGeom prst="rect">
            <a:avLst/>
          </a:prstGeom>
        </p:spPr>
        <p:txBody>
          <a:bodyPr wrap="none">
            <a:spAutoFit/>
          </a:bodyPr>
          <a:lstStyle/>
          <a:p>
            <a:pPr algn="ctr"/>
            <a:r>
              <a:rPr lang="es-AR" altLang="es-AR" sz="2800" b="1" dirty="0" err="1">
                <a:latin typeface="+mj-lt"/>
              </a:rPr>
              <a:t>Prejuízos</a:t>
            </a:r>
            <a:r>
              <a:rPr lang="es-AR" altLang="es-AR" sz="2800" b="1" dirty="0">
                <a:latin typeface="+mj-lt"/>
              </a:rPr>
              <a:t> da </a:t>
            </a:r>
            <a:r>
              <a:rPr lang="es-AR" altLang="es-AR" sz="2800" b="1" dirty="0" err="1">
                <a:latin typeface="+mj-lt"/>
              </a:rPr>
              <a:t>doença</a:t>
            </a:r>
            <a:r>
              <a:rPr lang="es-AR" altLang="es-AR" sz="2800" b="1" dirty="0">
                <a:latin typeface="+mj-lt"/>
              </a:rPr>
              <a:t>:</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447311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31" name="Text Box 7"/>
          <p:cNvSpPr txBox="1">
            <a:spLocks noChangeArrowheads="1"/>
          </p:cNvSpPr>
          <p:nvPr/>
        </p:nvSpPr>
        <p:spPr bwMode="auto">
          <a:xfrm>
            <a:off x="1454444" y="3148960"/>
            <a:ext cx="6342062" cy="2677656"/>
          </a:xfrm>
          <a:prstGeom prst="rect">
            <a:avLst/>
          </a:prstGeom>
          <a:solidFill>
            <a:schemeClr val="bg1">
              <a:lumMod val="95000"/>
            </a:schemeClr>
          </a:solidFill>
          <a:ln w="57150">
            <a:solidFill>
              <a:srgbClr val="00B050"/>
            </a:solidFill>
            <a:miter lim="800000"/>
            <a:headEnd/>
            <a:tailEnd/>
          </a:ln>
          <a:effectLst>
            <a:glow rad="101600">
              <a:schemeClr val="accent4">
                <a:satMod val="175000"/>
                <a:alpha val="40000"/>
              </a:schemeClr>
            </a:glow>
          </a:effectLst>
        </p:spPr>
        <p:txBody>
          <a:bodyPr>
            <a:spAutoFit/>
          </a:bodyPr>
          <a:lstStyle/>
          <a:p>
            <a:pPr algn="ctr">
              <a:lnSpc>
                <a:spcPct val="150000"/>
              </a:lnSpc>
              <a:defRPr/>
            </a:pPr>
            <a:r>
              <a:rPr lang="es-ES_tradnl" sz="2800" b="1" dirty="0">
                <a:effectLst>
                  <a:outerShdw blurRad="38100" dist="38100" dir="2700000" algn="tl">
                    <a:srgbClr val="C0C0C0"/>
                  </a:outerShdw>
                </a:effectLst>
                <a:latin typeface="+mn-lt"/>
              </a:rPr>
              <a:t>Programa de </a:t>
            </a:r>
            <a:r>
              <a:rPr lang="es-ES_tradnl" sz="2800" b="1" dirty="0" err="1">
                <a:effectLst>
                  <a:outerShdw blurRad="38100" dist="38100" dir="2700000" algn="tl">
                    <a:srgbClr val="C0C0C0"/>
                  </a:outerShdw>
                </a:effectLst>
                <a:latin typeface="+mn-lt"/>
              </a:rPr>
              <a:t>certificação</a:t>
            </a:r>
            <a:r>
              <a:rPr lang="es-ES_tradnl" sz="2800" b="1" dirty="0">
                <a:effectLst>
                  <a:outerShdw blurRad="38100" dist="38100" dir="2700000" algn="tl">
                    <a:srgbClr val="C0C0C0"/>
                  </a:outerShdw>
                </a:effectLst>
                <a:latin typeface="+mn-lt"/>
              </a:rPr>
              <a:t> de fruta fresca  </a:t>
            </a:r>
            <a:r>
              <a:rPr lang="es-ES_tradnl" sz="2800" b="1" dirty="0" err="1">
                <a:effectLst>
                  <a:outerShdw blurRad="38100" dist="38100" dir="2700000" algn="tl">
                    <a:srgbClr val="C0C0C0"/>
                  </a:outerShdw>
                </a:effectLst>
                <a:latin typeface="+mn-lt"/>
              </a:rPr>
              <a:t>com</a:t>
            </a:r>
            <a:r>
              <a:rPr lang="es-ES_tradnl" sz="2800" b="1" dirty="0">
                <a:effectLst>
                  <a:outerShdw blurRad="38100" dist="38100" dir="2700000" algn="tl">
                    <a:srgbClr val="C0C0C0"/>
                  </a:outerShdw>
                </a:effectLst>
                <a:latin typeface="+mn-lt"/>
              </a:rPr>
              <a:t> destino a UE e </a:t>
            </a:r>
            <a:r>
              <a:rPr lang="es-ES_tradnl" sz="2800" b="1" dirty="0" err="1">
                <a:effectLst>
                  <a:outerShdw blurRad="38100" dist="38100" dir="2700000" algn="tl">
                    <a:srgbClr val="C0C0C0"/>
                  </a:outerShdw>
                </a:effectLst>
                <a:latin typeface="+mn-lt"/>
              </a:rPr>
              <a:t>outros</a:t>
            </a:r>
            <a:r>
              <a:rPr lang="es-ES_tradnl" sz="2800" b="1" dirty="0">
                <a:effectLst>
                  <a:outerShdw blurRad="38100" dist="38100" dir="2700000" algn="tl">
                    <a:srgbClr val="C0C0C0"/>
                  </a:outerShdw>
                </a:effectLst>
                <a:latin typeface="+mn-lt"/>
              </a:rPr>
              <a:t> destinos </a:t>
            </a:r>
            <a:r>
              <a:rPr lang="es-ES_tradnl" sz="2800" b="1" dirty="0" err="1">
                <a:effectLst>
                  <a:outerShdw blurRad="38100" dist="38100" dir="2700000" algn="tl">
                    <a:srgbClr val="C0C0C0"/>
                  </a:outerShdw>
                </a:effectLst>
                <a:latin typeface="+mn-lt"/>
              </a:rPr>
              <a:t>com</a:t>
            </a:r>
            <a:r>
              <a:rPr lang="es-ES_tradnl" sz="2800" b="1" dirty="0">
                <a:effectLst>
                  <a:outerShdw blurRad="38100" dist="38100" dir="2700000" algn="tl">
                    <a:srgbClr val="C0C0C0"/>
                  </a:outerShdw>
                </a:effectLst>
                <a:latin typeface="+mn-lt"/>
              </a:rPr>
              <a:t> as </a:t>
            </a:r>
            <a:r>
              <a:rPr lang="es-ES_tradnl" sz="2800" b="1" dirty="0" err="1">
                <a:effectLst>
                  <a:outerShdw blurRad="38100" dist="38100" dir="2700000" algn="tl">
                    <a:srgbClr val="C0C0C0"/>
                  </a:outerShdw>
                </a:effectLst>
                <a:latin typeface="+mn-lt"/>
              </a:rPr>
              <a:t>mesmas</a:t>
            </a:r>
            <a:r>
              <a:rPr lang="es-ES_tradnl" sz="2800" b="1" dirty="0">
                <a:effectLst>
                  <a:outerShdw blurRad="38100" dist="38100" dir="2700000" algn="tl">
                    <a:srgbClr val="C0C0C0"/>
                  </a:outerShdw>
                </a:effectLst>
                <a:latin typeface="+mn-lt"/>
              </a:rPr>
              <a:t> </a:t>
            </a:r>
            <a:r>
              <a:rPr lang="es-ES_tradnl" sz="2800" b="1" dirty="0" err="1">
                <a:effectLst>
                  <a:outerShdw blurRad="38100" dist="38100" dir="2700000" algn="tl">
                    <a:srgbClr val="C0C0C0"/>
                  </a:outerShdw>
                </a:effectLst>
                <a:latin typeface="+mn-lt"/>
              </a:rPr>
              <a:t>restrições</a:t>
            </a:r>
            <a:r>
              <a:rPr lang="es-ES_tradnl" sz="2800" b="1" dirty="0">
                <a:effectLst>
                  <a:outerShdw blurRad="38100" dist="38100" dir="2700000" algn="tl">
                    <a:srgbClr val="C0C0C0"/>
                  </a:outerShdw>
                </a:effectLst>
                <a:latin typeface="+mn-lt"/>
              </a:rPr>
              <a:t> </a:t>
            </a:r>
            <a:r>
              <a:rPr lang="es-ES_tradnl" sz="2800" b="1" dirty="0" err="1">
                <a:effectLst>
                  <a:outerShdw blurRad="38100" dist="38100" dir="2700000" algn="tl">
                    <a:srgbClr val="C0C0C0"/>
                  </a:outerShdw>
                </a:effectLst>
                <a:latin typeface="+mn-lt"/>
              </a:rPr>
              <a:t>quarentenarias</a:t>
            </a:r>
            <a:endParaRPr lang="es-ES_tradnl" sz="2800" b="1" dirty="0">
              <a:effectLst>
                <a:outerShdw blurRad="38100" dist="38100" dir="2700000" algn="tl">
                  <a:srgbClr val="C0C0C0"/>
                </a:outerShdw>
              </a:effectLst>
              <a:latin typeface="+mn-lt"/>
            </a:endParaRPr>
          </a:p>
          <a:p>
            <a:pPr algn="ctr">
              <a:lnSpc>
                <a:spcPct val="150000"/>
              </a:lnSpc>
              <a:defRPr/>
            </a:pPr>
            <a:r>
              <a:rPr lang="es-ES_tradnl" sz="2800" b="1" dirty="0">
                <a:effectLst>
                  <a:outerShdw blurRad="38100" dist="38100" dir="2700000" algn="tl">
                    <a:srgbClr val="C0C0C0"/>
                  </a:outerShdw>
                </a:effectLst>
                <a:latin typeface="+mn-lt"/>
              </a:rPr>
              <a:t>(</a:t>
            </a:r>
            <a:r>
              <a:rPr lang="es-ES_tradnl" sz="2800" b="1" dirty="0" err="1">
                <a:effectLst>
                  <a:outerShdw blurRad="38100" dist="38100" dir="2700000" algn="tl">
                    <a:srgbClr val="C0C0C0"/>
                  </a:outerShdw>
                </a:effectLst>
                <a:latin typeface="+mn-lt"/>
              </a:rPr>
              <a:t>Resolução</a:t>
            </a:r>
            <a:r>
              <a:rPr lang="es-ES_tradnl" sz="2800" b="1" dirty="0">
                <a:effectLst>
                  <a:outerShdw blurRad="38100" dist="38100" dir="2700000" algn="tl">
                    <a:srgbClr val="C0C0C0"/>
                  </a:outerShdw>
                </a:effectLst>
                <a:latin typeface="+mn-lt"/>
              </a:rPr>
              <a:t> </a:t>
            </a:r>
            <a:r>
              <a:rPr lang="es-ES_tradnl" sz="2800" b="1" dirty="0" err="1">
                <a:effectLst>
                  <a:outerShdw blurRad="38100" dist="38100" dir="2700000" algn="tl">
                    <a:srgbClr val="C0C0C0"/>
                  </a:outerShdw>
                </a:effectLst>
                <a:latin typeface="+mn-lt"/>
              </a:rPr>
              <a:t>SAGPyA</a:t>
            </a:r>
            <a:r>
              <a:rPr lang="es-ES_tradnl" sz="2800" b="1" dirty="0">
                <a:effectLst>
                  <a:outerShdw blurRad="38100" dist="38100" dir="2700000" algn="tl">
                    <a:srgbClr val="C0C0C0"/>
                  </a:outerShdw>
                </a:effectLst>
                <a:latin typeface="+mn-lt"/>
              </a:rPr>
              <a:t> 56/2008</a:t>
            </a:r>
            <a:r>
              <a:rPr lang="es-ES_tradnl" sz="2800" b="1" dirty="0">
                <a:solidFill>
                  <a:srgbClr val="333399"/>
                </a:solidFill>
                <a:effectLst>
                  <a:outerShdw blurRad="38100" dist="38100" dir="2700000" algn="tl">
                    <a:srgbClr val="C0C0C0"/>
                  </a:outerShdw>
                </a:effectLst>
                <a:latin typeface="+mn-lt"/>
              </a:rPr>
              <a:t>) </a:t>
            </a:r>
            <a:endParaRPr lang="es-ES" sz="2800" b="1" dirty="0">
              <a:solidFill>
                <a:srgbClr val="666633"/>
              </a:solidFill>
              <a:effectLst>
                <a:outerShdw blurRad="38100" dist="38100" dir="2700000" algn="tl">
                  <a:srgbClr val="C0C0C0"/>
                </a:outerShdw>
              </a:effectLst>
              <a:latin typeface="+mn-lt"/>
            </a:endParaRPr>
          </a:p>
        </p:txBody>
      </p:sp>
      <p:sp>
        <p:nvSpPr>
          <p:cNvPr id="6" name="5 CuadroTexto"/>
          <p:cNvSpPr txBox="1"/>
          <p:nvPr/>
        </p:nvSpPr>
        <p:spPr>
          <a:xfrm>
            <a:off x="508931" y="1278283"/>
            <a:ext cx="8223983" cy="830997"/>
          </a:xfrm>
          <a:prstGeom prst="rect">
            <a:avLst/>
          </a:prstGeom>
          <a:noFill/>
          <a:ln w="38100">
            <a:solidFill>
              <a:schemeClr val="tx1"/>
            </a:solidFill>
          </a:ln>
          <a:effectLst>
            <a:glow rad="63500">
              <a:schemeClr val="accent5">
                <a:satMod val="175000"/>
                <a:alpha val="40000"/>
              </a:schemeClr>
            </a:glow>
          </a:effectLst>
        </p:spPr>
        <p:txBody>
          <a:bodyPr wrap="none">
            <a:spAutoFit/>
          </a:bodyPr>
          <a:lstStyle/>
          <a:p>
            <a:pPr>
              <a:defRPr/>
            </a:pPr>
            <a:r>
              <a:rPr lang="es-AR" sz="2800" b="1" dirty="0"/>
              <a:t>EXPORTAÇÃO DA FRUTA  FRESCA  A  UNIÃO EUROPEIA</a:t>
            </a:r>
          </a:p>
          <a:p>
            <a:pPr algn="ctr">
              <a:defRPr/>
            </a:pPr>
            <a:r>
              <a:rPr lang="es-AR" sz="2000" b="1" dirty="0"/>
              <a:t>(</a:t>
            </a:r>
            <a:r>
              <a:rPr lang="es-AR" sz="2000" b="1" dirty="0" err="1"/>
              <a:t>Diretiva</a:t>
            </a:r>
            <a:r>
              <a:rPr lang="es-AR" sz="2000" b="1" dirty="0"/>
              <a:t> 2000/29/CE, 8 de </a:t>
            </a:r>
            <a:r>
              <a:rPr lang="es-AR" sz="2000" b="1" dirty="0" err="1"/>
              <a:t>Maio</a:t>
            </a:r>
            <a:r>
              <a:rPr lang="es-AR" sz="2000" b="1" dirty="0"/>
              <a:t> de 2000) </a:t>
            </a:r>
          </a:p>
        </p:txBody>
      </p:sp>
      <p:cxnSp>
        <p:nvCxnSpPr>
          <p:cNvPr id="17416" name="7 Conector recto de flecha"/>
          <p:cNvCxnSpPr>
            <a:cxnSpLocks noChangeShapeType="1"/>
          </p:cNvCxnSpPr>
          <p:nvPr/>
        </p:nvCxnSpPr>
        <p:spPr bwMode="auto">
          <a:xfrm rot="5400000">
            <a:off x="4003225" y="2713828"/>
            <a:ext cx="1071562" cy="1588"/>
          </a:xfrm>
          <a:prstGeom prst="straightConnector1">
            <a:avLst/>
          </a:prstGeom>
          <a:noFill/>
          <a:ln w="57150" algn="ctr">
            <a:solidFill>
              <a:srgbClr val="FF9900"/>
            </a:solidFill>
            <a:round/>
            <a:headEnd/>
            <a:tailEnd type="arrow" w="med" len="med"/>
          </a:ln>
          <a:extLst>
            <a:ext uri="{909E8E84-426E-40DD-AFC4-6F175D3DCCD1}">
              <a14:hiddenFill xmlns:a14="http://schemas.microsoft.com/office/drawing/2010/main">
                <a:noFill/>
              </a14:hiddenFill>
            </a:ext>
          </a:extLst>
        </p:spPr>
      </p:cxn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745898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1582737" y="1386070"/>
            <a:ext cx="5638800" cy="1569660"/>
          </a:xfrm>
          <a:prstGeom prst="rect">
            <a:avLst/>
          </a:prstGeom>
          <a:noFill/>
          <a:ln w="9525">
            <a:noFill/>
            <a:miter lim="800000"/>
            <a:headEnd/>
            <a:tailEnd/>
          </a:ln>
          <a:effectLst/>
        </p:spPr>
        <p:txBody>
          <a:bodyPr>
            <a:spAutoFit/>
          </a:bodyPr>
          <a:lstStyle/>
          <a:p>
            <a:pPr algn="ctr" fontAlgn="auto">
              <a:lnSpc>
                <a:spcPct val="120000"/>
              </a:lnSpc>
              <a:spcBef>
                <a:spcPts val="0"/>
              </a:spcBef>
              <a:spcAft>
                <a:spcPts val="0"/>
              </a:spcAft>
              <a:defRPr/>
            </a:pPr>
            <a:r>
              <a:rPr lang="es-ES_tradnl" sz="4000" b="1" dirty="0">
                <a:effectLst>
                  <a:outerShdw blurRad="38100" dist="38100" dir="2700000" algn="tl">
                    <a:srgbClr val="C0C0C0"/>
                  </a:outerShdw>
                </a:effectLst>
                <a:latin typeface="+mn-lt"/>
                <a:cs typeface="+mn-cs"/>
              </a:rPr>
              <a:t>Manejo integrado do Cancro Cítrico</a:t>
            </a:r>
            <a:endParaRPr lang="es-ES" sz="4000" b="1" dirty="0">
              <a:effectLst>
                <a:outerShdw blurRad="38100" dist="38100" dir="2700000" algn="tl">
                  <a:srgbClr val="C0C0C0"/>
                </a:outerShdw>
              </a:effectLst>
              <a:latin typeface="+mn-lt"/>
              <a:cs typeface="+mn-cs"/>
            </a:endParaRPr>
          </a:p>
        </p:txBody>
      </p:sp>
      <p:pic>
        <p:nvPicPr>
          <p:cNvPr id="11274" name="Picture 10" descr="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49537" y="2993571"/>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29605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p:cTn id="7" dur="500" fill="hold"/>
                                        <p:tgtEl>
                                          <p:spTgt spid="11274"/>
                                        </p:tgtEl>
                                        <p:attrNameLst>
                                          <p:attrName>ppt_w</p:attrName>
                                        </p:attrNameLst>
                                      </p:cBhvr>
                                      <p:tavLst>
                                        <p:tav tm="0">
                                          <p:val>
                                            <p:fltVal val="0"/>
                                          </p:val>
                                        </p:tav>
                                        <p:tav tm="100000">
                                          <p:val>
                                            <p:strVal val="#ppt_w"/>
                                          </p:val>
                                        </p:tav>
                                      </p:tavLst>
                                    </p:anim>
                                    <p:anim calcmode="lin" valueType="num">
                                      <p:cBhvr>
                                        <p:cTn id="8" dur="500" fill="hold"/>
                                        <p:tgtEl>
                                          <p:spTgt spid="11274"/>
                                        </p:tgtEl>
                                        <p:attrNameLst>
                                          <p:attrName>ppt_h</p:attrName>
                                        </p:attrNameLst>
                                      </p:cBhvr>
                                      <p:tavLst>
                                        <p:tav tm="0">
                                          <p:val>
                                            <p:fltVal val="0"/>
                                          </p:val>
                                        </p:tav>
                                        <p:tav tm="100000">
                                          <p:val>
                                            <p:strVal val="#ppt_h"/>
                                          </p:val>
                                        </p:tav>
                                      </p:tavLst>
                                    </p:anim>
                                    <p:anim calcmode="lin" valueType="num">
                                      <p:cBhvr>
                                        <p:cTn id="9" dur="500" fill="hold"/>
                                        <p:tgtEl>
                                          <p:spTgt spid="11274"/>
                                        </p:tgtEl>
                                        <p:attrNameLst>
                                          <p:attrName>ppt_x</p:attrName>
                                        </p:attrNameLst>
                                      </p:cBhvr>
                                      <p:tavLst>
                                        <p:tav tm="0">
                                          <p:val>
                                            <p:fltVal val="0.5"/>
                                          </p:val>
                                        </p:tav>
                                        <p:tav tm="100000">
                                          <p:val>
                                            <p:strVal val="#ppt_x"/>
                                          </p:val>
                                        </p:tav>
                                      </p:tavLst>
                                    </p:anim>
                                    <p:anim calcmode="lin" valueType="num">
                                      <p:cBhvr>
                                        <p:cTn id="10" dur="500" fill="hold"/>
                                        <p:tgtEl>
                                          <p:spTgt spid="11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1268"/>
                                        </p:tgtEl>
                                        <p:attrNameLst>
                                          <p:attrName>style.visibility</p:attrName>
                                        </p:attrNameLst>
                                      </p:cBhvr>
                                      <p:to>
                                        <p:strVal val="visible"/>
                                      </p:to>
                                    </p:set>
                                  </p:childTnLst>
                                  <p:subTnLst>
                                    <p:animClr clrSpc="rgb" dir="cw">
                                      <p:cBhvr override="childStyle">
                                        <p:cTn dur="1" fill="hold" display="0" masterRel="nextClick" afterEffect="1"/>
                                        <p:tgtEl>
                                          <p:spTgt spid="11268"/>
                                        </p:tgtEl>
                                        <p:attrNameLst>
                                          <p:attrName>ppt_c</p:attrName>
                                        </p:attrNameLst>
                                      </p:cBhvr>
                                      <p:to>
                                        <a:srgbClr val="FF999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436" y="1184486"/>
            <a:ext cx="7924800" cy="53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63236" y="195943"/>
            <a:ext cx="6331527" cy="523220"/>
          </a:xfrm>
          <a:prstGeom prst="rect">
            <a:avLst/>
          </a:prstGeom>
        </p:spPr>
        <p:txBody>
          <a:bodyPr wrap="square">
            <a:spAutoFit/>
          </a:bodyPr>
          <a:lstStyle/>
          <a:p>
            <a:r>
              <a:rPr lang="es-ES_tradnl" sz="2800" dirty="0"/>
              <a:t>Plantas </a:t>
            </a:r>
            <a:r>
              <a:rPr lang="es-ES_tradnl" sz="2800" dirty="0" err="1"/>
              <a:t>sadias</a:t>
            </a:r>
            <a:endParaRPr lang="es-AR" sz="28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246236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7650" y="1165860"/>
            <a:ext cx="4994910" cy="334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85750" y="1383030"/>
            <a:ext cx="3344141" cy="1384995"/>
          </a:xfrm>
          <a:prstGeom prst="rect">
            <a:avLst/>
          </a:prstGeom>
          <a:solidFill>
            <a:schemeClr val="bg1">
              <a:lumMod val="95000"/>
            </a:schemeClr>
          </a:solidFill>
        </p:spPr>
        <p:txBody>
          <a:bodyPr wrap="square" rtlCol="0">
            <a:spAutoFit/>
          </a:bodyPr>
          <a:lstStyle/>
          <a:p>
            <a:r>
              <a:rPr lang="es-AR" sz="2800" dirty="0"/>
              <a:t>234 Plantas </a:t>
            </a:r>
            <a:r>
              <a:rPr lang="es-AR" sz="2800" dirty="0" err="1"/>
              <a:t>matrizes</a:t>
            </a:r>
            <a:r>
              <a:rPr lang="es-AR" sz="2800" dirty="0"/>
              <a:t> para </a:t>
            </a:r>
            <a:r>
              <a:rPr lang="es-AR" sz="2800" dirty="0" err="1"/>
              <a:t>obtenção</a:t>
            </a:r>
            <a:r>
              <a:rPr lang="es-AR" sz="2800" dirty="0"/>
              <a:t> de </a:t>
            </a:r>
            <a:r>
              <a:rPr lang="es-AR" sz="2800" dirty="0" err="1"/>
              <a:t>sementes</a:t>
            </a:r>
            <a:r>
              <a:rPr lang="es-AR" sz="2800" dirty="0"/>
              <a:t>.</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164" y="3634740"/>
            <a:ext cx="4640295" cy="310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4840010" y="4726845"/>
            <a:ext cx="4212550" cy="1354217"/>
          </a:xfrm>
          <a:prstGeom prst="rect">
            <a:avLst/>
          </a:prstGeom>
          <a:solidFill>
            <a:schemeClr val="bg1">
              <a:lumMod val="95000"/>
            </a:schemeClr>
          </a:solidFill>
        </p:spPr>
        <p:txBody>
          <a:bodyPr wrap="square">
            <a:spAutoFit/>
          </a:bodyPr>
          <a:lstStyle/>
          <a:p>
            <a:pPr algn="just">
              <a:spcBef>
                <a:spcPct val="0"/>
              </a:spcBef>
            </a:pPr>
            <a:r>
              <a:rPr lang="es-AR" altLang="es-AR" sz="1600" dirty="0">
                <a:latin typeface="Arial" panose="020B0604020202020204" pitchFamily="34" charset="0"/>
                <a:cs typeface="Arial" panose="020B0604020202020204" pitchFamily="34" charset="0"/>
              </a:rPr>
              <a:t>¨Plantas </a:t>
            </a:r>
            <a:r>
              <a:rPr lang="es-AR" altLang="es-AR" sz="1600" dirty="0" err="1">
                <a:latin typeface="Arial" panose="020B0604020202020204" pitchFamily="34" charset="0"/>
                <a:cs typeface="Arial" panose="020B0604020202020204" pitchFamily="34" charset="0"/>
              </a:rPr>
              <a:t>matrizes</a:t>
            </a:r>
            <a:r>
              <a:rPr lang="es-AR" altLang="es-AR" sz="1600" dirty="0">
                <a:latin typeface="Arial" panose="020B0604020202020204" pitchFamily="34" charset="0"/>
                <a:cs typeface="Arial" panose="020B0604020202020204" pitchFamily="34" charset="0"/>
              </a:rPr>
              <a:t> em </a:t>
            </a:r>
            <a:r>
              <a:rPr lang="es-AR" altLang="es-AR" sz="1600" dirty="0" err="1">
                <a:latin typeface="Arial" panose="020B0604020202020204" pitchFamily="34" charset="0"/>
                <a:cs typeface="Arial" panose="020B0604020202020204" pitchFamily="34" charset="0"/>
              </a:rPr>
              <a:t>viveiros</a:t>
            </a:r>
            <a:r>
              <a:rPr lang="es-AR" altLang="es-AR" sz="1600" dirty="0">
                <a:latin typeface="Arial" panose="020B0604020202020204" pitchFamily="34" charset="0"/>
                <a:cs typeface="Arial" panose="020B0604020202020204" pitchFamily="34" charset="0"/>
              </a:rPr>
              <a:t> </a:t>
            </a:r>
            <a:r>
              <a:rPr lang="es-AR" altLang="es-AR" sz="1600" dirty="0" err="1">
                <a:latin typeface="Arial" panose="020B0604020202020204" pitchFamily="34" charset="0"/>
                <a:cs typeface="Arial" panose="020B0604020202020204" pitchFamily="34" charset="0"/>
              </a:rPr>
              <a:t>com</a:t>
            </a:r>
            <a:r>
              <a:rPr lang="es-AR" altLang="es-AR" sz="1600" dirty="0">
                <a:latin typeface="Arial" panose="020B0604020202020204" pitchFamily="34" charset="0"/>
                <a:cs typeface="Arial" panose="020B0604020202020204" pitchFamily="34" charset="0"/>
              </a:rPr>
              <a:t> </a:t>
            </a:r>
            <a:r>
              <a:rPr lang="es-AR" altLang="es-AR" sz="1600" dirty="0" err="1">
                <a:latin typeface="Arial" panose="020B0604020202020204" pitchFamily="34" charset="0"/>
                <a:cs typeface="Arial" panose="020B0604020202020204" pitchFamily="34" charset="0"/>
              </a:rPr>
              <a:t>ventilação</a:t>
            </a:r>
            <a:r>
              <a:rPr lang="es-AR" altLang="es-AR" sz="1600" dirty="0">
                <a:latin typeface="Arial" panose="020B0604020202020204" pitchFamily="34" charset="0"/>
                <a:cs typeface="Arial" panose="020B0604020202020204" pitchFamily="34" charset="0"/>
              </a:rPr>
              <a:t> aérea e </a:t>
            </a:r>
            <a:r>
              <a:rPr lang="es-AR" altLang="es-AR" sz="1600" dirty="0" err="1">
                <a:latin typeface="Arial" panose="020B0604020202020204" pitchFamily="34" charset="0"/>
                <a:cs typeface="Arial" panose="020B0604020202020204" pitchFamily="34" charset="0"/>
              </a:rPr>
              <a:t>média</a:t>
            </a:r>
            <a:r>
              <a:rPr lang="es-AR" altLang="es-AR" sz="1600" dirty="0">
                <a:latin typeface="Arial" panose="020B0604020202020204" pitchFamily="34" charset="0"/>
                <a:cs typeface="Arial" panose="020B0604020202020204" pitchFamily="34" charset="0"/>
              </a:rPr>
              <a:t> sombra interior. </a:t>
            </a:r>
          </a:p>
          <a:p>
            <a:pPr algn="just">
              <a:spcBef>
                <a:spcPct val="0"/>
              </a:spcBef>
            </a:pPr>
            <a:endParaRPr lang="es-AR" altLang="es-AR" sz="1600" dirty="0">
              <a:latin typeface="Arial" panose="020B0604020202020204" pitchFamily="34" charset="0"/>
              <a:cs typeface="Arial" panose="020B0604020202020204" pitchFamily="34" charset="0"/>
            </a:endParaRPr>
          </a:p>
          <a:p>
            <a:pPr algn="just">
              <a:spcBef>
                <a:spcPct val="0"/>
              </a:spcBef>
            </a:pPr>
            <a:r>
              <a:rPr lang="es-AR" altLang="es-AR" sz="1600" dirty="0" err="1">
                <a:latin typeface="Arial" panose="020B0604020202020204" pitchFamily="34" charset="0"/>
                <a:cs typeface="Arial" panose="020B0604020202020204" pitchFamily="34" charset="0"/>
              </a:rPr>
              <a:t>Antecâmara</a:t>
            </a:r>
            <a:r>
              <a:rPr lang="es-AR" altLang="es-AR" sz="1600" dirty="0">
                <a:latin typeface="Arial" panose="020B0604020202020204" pitchFamily="34" charset="0"/>
                <a:cs typeface="Arial" panose="020B0604020202020204" pitchFamily="34" charset="0"/>
              </a:rPr>
              <a:t>, </a:t>
            </a:r>
            <a:r>
              <a:rPr lang="es-AR" altLang="es-AR" sz="1600" dirty="0" err="1">
                <a:latin typeface="Arial" panose="020B0604020202020204" pitchFamily="34" charset="0"/>
                <a:cs typeface="Arial" panose="020B0604020202020204" pitchFamily="34" charset="0"/>
              </a:rPr>
              <a:t>laterais</a:t>
            </a:r>
            <a:r>
              <a:rPr lang="es-AR" altLang="es-AR" sz="1600" dirty="0">
                <a:latin typeface="Arial" panose="020B0604020202020204" pitchFamily="34" charset="0"/>
                <a:cs typeface="Arial" panose="020B0604020202020204" pitchFamily="34" charset="0"/>
              </a:rPr>
              <a:t> e pontos de </a:t>
            </a:r>
            <a:r>
              <a:rPr lang="es-AR" altLang="es-AR" sz="1600" dirty="0" err="1">
                <a:latin typeface="Arial" panose="020B0604020202020204" pitchFamily="34" charset="0"/>
                <a:cs typeface="Arial" panose="020B0604020202020204" pitchFamily="34" charset="0"/>
              </a:rPr>
              <a:t>ventilação</a:t>
            </a:r>
            <a:r>
              <a:rPr lang="es-AR" altLang="es-AR" sz="1600" dirty="0">
                <a:latin typeface="Arial" panose="020B0604020202020204" pitchFamily="34" charset="0"/>
                <a:cs typeface="Arial" panose="020B0604020202020204" pitchFamily="34" charset="0"/>
              </a:rPr>
              <a:t> </a:t>
            </a:r>
            <a:r>
              <a:rPr lang="es-AR" altLang="es-AR" sz="1600" dirty="0" err="1">
                <a:latin typeface="Arial" panose="020B0604020202020204" pitchFamily="34" charset="0"/>
                <a:cs typeface="Arial" panose="020B0604020202020204" pitchFamily="34" charset="0"/>
              </a:rPr>
              <a:t>cobertos</a:t>
            </a:r>
            <a:r>
              <a:rPr lang="es-AR" altLang="es-AR" sz="1600" dirty="0">
                <a:latin typeface="Arial" panose="020B0604020202020204" pitchFamily="34" charset="0"/>
                <a:cs typeface="Arial" panose="020B0604020202020204" pitchFamily="34" charset="0"/>
              </a:rPr>
              <a:t> </a:t>
            </a:r>
            <a:r>
              <a:rPr lang="es-AR" altLang="es-AR" sz="1600" dirty="0" err="1">
                <a:latin typeface="Arial" panose="020B0604020202020204" pitchFamily="34" charset="0"/>
                <a:cs typeface="Arial" panose="020B0604020202020204" pitchFamily="34" charset="0"/>
              </a:rPr>
              <a:t>com</a:t>
            </a:r>
            <a:r>
              <a:rPr lang="es-AR" altLang="es-AR" sz="1600" dirty="0">
                <a:latin typeface="Arial" panose="020B0604020202020204" pitchFamily="34" charset="0"/>
                <a:cs typeface="Arial" panose="020B0604020202020204" pitchFamily="34" charset="0"/>
              </a:rPr>
              <a:t> telas </a:t>
            </a:r>
            <a:r>
              <a:rPr lang="es-AR" altLang="es-AR" sz="1600" dirty="0" err="1">
                <a:latin typeface="Arial" panose="020B0604020202020204" pitchFamily="34" charset="0"/>
                <a:cs typeface="Arial" panose="020B0604020202020204" pitchFamily="34" charset="0"/>
              </a:rPr>
              <a:t>antiáfidicas</a:t>
            </a:r>
            <a:r>
              <a:rPr lang="es-AR" altLang="es-AR" sz="1600" dirty="0">
                <a:latin typeface="Arial" panose="020B0604020202020204" pitchFamily="34" charset="0"/>
                <a:cs typeface="Arial" panose="020B0604020202020204" pitchFamily="34" charset="0"/>
              </a:rPr>
              <a:t>.</a:t>
            </a:r>
            <a:endParaRPr lang="es-AR" altLang="es-AR" dirty="0">
              <a:solidFill>
                <a:srgbClr val="FFFF00"/>
              </a:solidFill>
              <a:latin typeface="Arial" panose="020B0604020202020204" pitchFamily="34" charset="0"/>
              <a:cs typeface="Arial" panose="020B0604020202020204" pitchFamily="34" charset="0"/>
            </a:endParaRPr>
          </a:p>
        </p:txBody>
      </p:sp>
      <p:sp>
        <p:nvSpPr>
          <p:cNvPr id="5" name="CuadroTexto 4"/>
          <p:cNvSpPr txBox="1"/>
          <p:nvPr/>
        </p:nvSpPr>
        <p:spPr>
          <a:xfrm>
            <a:off x="707571" y="337457"/>
            <a:ext cx="3793924" cy="523220"/>
          </a:xfrm>
          <a:prstGeom prst="rect">
            <a:avLst/>
          </a:prstGeom>
          <a:noFill/>
        </p:spPr>
        <p:txBody>
          <a:bodyPr wrap="none" rtlCol="0">
            <a:spAutoFit/>
          </a:bodyPr>
          <a:lstStyle/>
          <a:p>
            <a:r>
              <a:rPr lang="es-AR" sz="2800" dirty="0" err="1"/>
              <a:t>Viveiro</a:t>
            </a:r>
            <a:r>
              <a:rPr lang="es-AR" sz="2800" dirty="0"/>
              <a:t> de SA San Miguel</a:t>
            </a:r>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294345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5" descr="diapo 10"/>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96128" y="2063907"/>
            <a:ext cx="3005630" cy="465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San Miguel 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054" y="1043359"/>
            <a:ext cx="25209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235527" y="193963"/>
            <a:ext cx="2382062" cy="646331"/>
          </a:xfrm>
          <a:prstGeom prst="rect">
            <a:avLst/>
          </a:prstGeom>
          <a:noFill/>
        </p:spPr>
        <p:txBody>
          <a:bodyPr wrap="none" rtlCol="0">
            <a:spAutoFit/>
          </a:bodyPr>
          <a:lstStyle/>
          <a:p>
            <a:r>
              <a:rPr lang="es-AR" sz="3600" dirty="0" err="1"/>
              <a:t>Sanitização</a:t>
            </a:r>
            <a:r>
              <a:rPr lang="es-AR" sz="3600" dirty="0"/>
              <a:t> </a:t>
            </a:r>
          </a:p>
        </p:txBody>
      </p:sp>
      <p:sp>
        <p:nvSpPr>
          <p:cNvPr id="3" name="CuadroTexto 2"/>
          <p:cNvSpPr txBox="1"/>
          <p:nvPr/>
        </p:nvSpPr>
        <p:spPr>
          <a:xfrm>
            <a:off x="91132" y="1371455"/>
            <a:ext cx="5635069" cy="830997"/>
          </a:xfrm>
          <a:prstGeom prst="rect">
            <a:avLst/>
          </a:prstGeom>
          <a:noFill/>
        </p:spPr>
        <p:txBody>
          <a:bodyPr wrap="none" rtlCol="0">
            <a:spAutoFit/>
          </a:bodyPr>
          <a:lstStyle/>
          <a:p>
            <a:r>
              <a:rPr lang="es-AR" sz="2400" dirty="0" err="1"/>
              <a:t>Produtos</a:t>
            </a:r>
            <a:r>
              <a:rPr lang="es-AR" sz="2400" dirty="0"/>
              <a:t> utilizados: 	*hipoclorito de </a:t>
            </a:r>
            <a:r>
              <a:rPr lang="es-AR" sz="2400" dirty="0" err="1"/>
              <a:t>sódio</a:t>
            </a:r>
            <a:endParaRPr lang="es-AR" sz="2400" dirty="0"/>
          </a:p>
          <a:p>
            <a:r>
              <a:rPr lang="es-AR" sz="2400" dirty="0"/>
              <a:t>         			*</a:t>
            </a:r>
            <a:r>
              <a:rPr lang="es-AR" sz="2400" dirty="0" err="1"/>
              <a:t>Amônio</a:t>
            </a:r>
            <a:r>
              <a:rPr lang="es-AR" sz="2400" dirty="0"/>
              <a:t> </a:t>
            </a:r>
            <a:r>
              <a:rPr lang="es-AR" sz="2400" dirty="0" err="1"/>
              <a:t>quaternário</a:t>
            </a:r>
            <a:endParaRPr lang="es-AR" sz="2400" dirty="0"/>
          </a:p>
        </p:txBody>
      </p:sp>
      <p:pic>
        <p:nvPicPr>
          <p:cNvPr id="7" name="Picture 7" descr="D:\MIS DOCUMENTOS\PROPUESTAS DE TRABAJO\AÑO 2012\CAMPO\FOTOS\MARZO inicio cosecha\Bins\IMG_0919.JPG"/>
          <p:cNvPicPr>
            <a:picLocks noChangeAspect="1" noChangeArrowheads="1"/>
          </p:cNvPicPr>
          <p:nvPr/>
        </p:nvPicPr>
        <p:blipFill>
          <a:blip r:embed="rId4">
            <a:extLst>
              <a:ext uri="{28A0092B-C50C-407E-A947-70E740481C1C}">
                <a14:useLocalDpi xmlns:a14="http://schemas.microsoft.com/office/drawing/2010/main" val="0"/>
              </a:ext>
            </a:extLst>
          </a:blip>
          <a:srcRect t="33333" r="17461"/>
          <a:stretch>
            <a:fillRect/>
          </a:stretch>
        </p:blipFill>
        <p:spPr bwMode="auto">
          <a:xfrm>
            <a:off x="3276423" y="3728605"/>
            <a:ext cx="277653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D:\MIS DOCUMENTOS\PROPUESTAS DE TRABAJO\AÑO 2012\CAMPO\FOTOS\MARZO inicio cosecha\Maletas\IMG_0881.JPG"/>
          <p:cNvPicPr>
            <a:picLocks noChangeAspect="1" noChangeArrowheads="1"/>
          </p:cNvPicPr>
          <p:nvPr/>
        </p:nvPicPr>
        <p:blipFill>
          <a:blip r:embed="rId5">
            <a:extLst>
              <a:ext uri="{28A0092B-C50C-407E-A947-70E740481C1C}">
                <a14:useLocalDpi xmlns:a14="http://schemas.microsoft.com/office/drawing/2010/main" val="0"/>
              </a:ext>
            </a:extLst>
          </a:blip>
          <a:srcRect l="9093" r="19318" b="9091"/>
          <a:stretch>
            <a:fillRect/>
          </a:stretch>
        </p:blipFill>
        <p:spPr bwMode="auto">
          <a:xfrm>
            <a:off x="6331178" y="4391681"/>
            <a:ext cx="2400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157527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rco desinfecc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637928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900113"/>
            <a:ext cx="11544300" cy="865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98667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icture 2" descr="11"/>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p>
        </p:txBody>
      </p:sp>
      <p:sp>
        <p:nvSpPr>
          <p:cNvPr id="28675" name="2 CuadroTexto"/>
          <p:cNvSpPr txBox="1">
            <a:spLocks noChangeArrowheads="1"/>
          </p:cNvSpPr>
          <p:nvPr/>
        </p:nvSpPr>
        <p:spPr bwMode="auto">
          <a:xfrm>
            <a:off x="1428750" y="1785938"/>
            <a:ext cx="42166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4400" b="1" dirty="0">
                <a:latin typeface="+mj-lt"/>
              </a:rPr>
              <a:t>Controle químico</a:t>
            </a:r>
            <a:r>
              <a:rPr lang="es-AR" altLang="es-AR" sz="4400" b="1" dirty="0">
                <a:solidFill>
                  <a:srgbClr val="FF0000"/>
                </a:solidFill>
              </a:rPr>
              <a:t>*</a:t>
            </a:r>
          </a:p>
          <a:p>
            <a:pPr eaLnBrk="1" hangingPunct="1"/>
            <a:endParaRPr lang="es-AR" altLang="es-AR" sz="2800" b="1" dirty="0">
              <a:solidFill>
                <a:srgbClr val="008000"/>
              </a:solidFill>
            </a:endParaRPr>
          </a:p>
        </p:txBody>
      </p:sp>
      <p:sp>
        <p:nvSpPr>
          <p:cNvPr id="28676" name="3 Rectángulo"/>
          <p:cNvSpPr>
            <a:spLocks noChangeArrowheads="1"/>
          </p:cNvSpPr>
          <p:nvPr/>
        </p:nvSpPr>
        <p:spPr bwMode="auto">
          <a:xfrm>
            <a:off x="4500563" y="4479925"/>
            <a:ext cx="41576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2800" b="1" dirty="0">
                <a:solidFill>
                  <a:srgbClr val="FF0000"/>
                </a:solidFill>
              </a:rPr>
              <a:t>* Momento, </a:t>
            </a:r>
            <a:r>
              <a:rPr lang="es-AR" altLang="es-AR" sz="2800" b="1" dirty="0" err="1">
                <a:solidFill>
                  <a:srgbClr val="FF0000"/>
                </a:solidFill>
              </a:rPr>
              <a:t>Eficiência</a:t>
            </a:r>
            <a:r>
              <a:rPr lang="es-AR" altLang="es-AR" sz="2800" b="1" dirty="0">
                <a:solidFill>
                  <a:srgbClr val="FF0000"/>
                </a:solidFill>
              </a:rPr>
              <a:t> de </a:t>
            </a:r>
            <a:r>
              <a:rPr lang="es-AR" altLang="es-AR" sz="2800" b="1" dirty="0" err="1">
                <a:solidFill>
                  <a:srgbClr val="FF0000"/>
                </a:solidFill>
              </a:rPr>
              <a:t>aplicação</a:t>
            </a:r>
            <a:r>
              <a:rPr lang="es-AR" altLang="es-AR" sz="2800" b="1" dirty="0">
                <a:solidFill>
                  <a:srgbClr val="FF0000"/>
                </a:solidFill>
              </a:rPr>
              <a:t> e cobertura</a:t>
            </a:r>
          </a:p>
        </p:txBody>
      </p:sp>
      <p:sp>
        <p:nvSpPr>
          <p:cNvPr id="5" name="4 Elipse"/>
          <p:cNvSpPr/>
          <p:nvPr/>
        </p:nvSpPr>
        <p:spPr bwMode="auto">
          <a:xfrm rot="20661828">
            <a:off x="3781425" y="3721100"/>
            <a:ext cx="4870450" cy="2754313"/>
          </a:xfrm>
          <a:prstGeom prst="ellipse">
            <a:avLst/>
          </a:prstGeom>
          <a:noFill/>
          <a:ln w="57150" cap="flat" cmpd="sng" algn="ctr">
            <a:solidFill>
              <a:srgbClr val="FFC000"/>
            </a:solidFill>
            <a:prstDash val="solid"/>
            <a:round/>
            <a:headEnd type="none" w="med" len="med"/>
            <a:tailEnd type="none" w="med" len="med"/>
          </a:ln>
          <a:effectLst>
            <a:outerShdw blurRad="63500" sx="102000" sy="102000" algn="ctr" rotWithShape="0">
              <a:prstClr val="black">
                <a:alpha val="40000"/>
              </a:prstClr>
            </a:outerShdw>
          </a:effectLst>
        </p:spPr>
        <p:txBody>
          <a:bodyPr/>
          <a:lstStyle/>
          <a:p>
            <a:pPr>
              <a:defRPr/>
            </a:pPr>
            <a:endParaRPr lang="es-AR" b="1"/>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411837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9268" y="0"/>
            <a:ext cx="7886700" cy="1325563"/>
          </a:xfrm>
        </p:spPr>
        <p:txBody>
          <a:bodyPr>
            <a:normAutofit/>
          </a:bodyPr>
          <a:lstStyle/>
          <a:p>
            <a:r>
              <a:rPr lang="es-AR" sz="2800" dirty="0" err="1"/>
              <a:t>Produtos</a:t>
            </a:r>
            <a:r>
              <a:rPr lang="es-AR" sz="2800" dirty="0"/>
              <a:t> </a:t>
            </a:r>
            <a:r>
              <a:rPr lang="es-AR" sz="2800" dirty="0" err="1"/>
              <a:t>avaliados</a:t>
            </a:r>
            <a:endParaRPr lang="es-AR" sz="28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40064108"/>
              </p:ext>
            </p:extLst>
          </p:nvPr>
        </p:nvGraphicFramePr>
        <p:xfrm>
          <a:off x="708660" y="1565913"/>
          <a:ext cx="7818120" cy="4343395"/>
        </p:xfrm>
        <a:graphic>
          <a:graphicData uri="http://schemas.openxmlformats.org/drawingml/2006/table">
            <a:tbl>
              <a:tblPr firstRow="1" firstCol="1" bandRow="1" bandCol="1">
                <a:tableStyleId>{5C22544A-7EE6-4342-B048-85BDC9FD1C3A}</a:tableStyleId>
              </a:tblPr>
              <a:tblGrid>
                <a:gridCol w="2886397">
                  <a:extLst>
                    <a:ext uri="{9D8B030D-6E8A-4147-A177-3AD203B41FA5}">
                      <a16:colId xmlns:a16="http://schemas.microsoft.com/office/drawing/2014/main" val="20000"/>
                    </a:ext>
                  </a:extLst>
                </a:gridCol>
                <a:gridCol w="1414525">
                  <a:extLst>
                    <a:ext uri="{9D8B030D-6E8A-4147-A177-3AD203B41FA5}">
                      <a16:colId xmlns:a16="http://schemas.microsoft.com/office/drawing/2014/main" val="20001"/>
                    </a:ext>
                  </a:extLst>
                </a:gridCol>
                <a:gridCol w="1873290">
                  <a:extLst>
                    <a:ext uri="{9D8B030D-6E8A-4147-A177-3AD203B41FA5}">
                      <a16:colId xmlns:a16="http://schemas.microsoft.com/office/drawing/2014/main" val="20002"/>
                    </a:ext>
                  </a:extLst>
                </a:gridCol>
                <a:gridCol w="1643908">
                  <a:extLst>
                    <a:ext uri="{9D8B030D-6E8A-4147-A177-3AD203B41FA5}">
                      <a16:colId xmlns:a16="http://schemas.microsoft.com/office/drawing/2014/main" val="20003"/>
                    </a:ext>
                  </a:extLst>
                </a:gridCol>
              </a:tblGrid>
              <a:tr h="453788">
                <a:tc>
                  <a:txBody>
                    <a:bodyPr/>
                    <a:lstStyle/>
                    <a:p>
                      <a:pPr algn="l">
                        <a:lnSpc>
                          <a:spcPct val="115000"/>
                        </a:lnSpc>
                        <a:spcAft>
                          <a:spcPts val="0"/>
                        </a:spcAft>
                      </a:pPr>
                      <a:r>
                        <a:rPr lang="es-AR" sz="1800" dirty="0" err="1">
                          <a:effectLst/>
                        </a:rPr>
                        <a:t>Produto</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800">
                          <a:effectLst/>
                        </a:rPr>
                        <a:t>Ingrediente </a:t>
                      </a:r>
                      <a:endParaRPr lang="es-AR"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800" dirty="0" err="1">
                          <a:effectLst/>
                        </a:rPr>
                        <a:t>Nome</a:t>
                      </a:r>
                      <a:r>
                        <a:rPr lang="es-AR" sz="1800" dirty="0">
                          <a:effectLst/>
                        </a:rPr>
                        <a:t> </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800" dirty="0">
                          <a:effectLst/>
                        </a:rPr>
                        <a:t>Fabricante/</a:t>
                      </a: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453788">
                <a:tc>
                  <a:txBody>
                    <a:bodyPr/>
                    <a:lstStyle/>
                    <a:p>
                      <a:pPr algn="l">
                        <a:lnSpc>
                          <a:spcPct val="115000"/>
                        </a:lnSpc>
                        <a:spcAft>
                          <a:spcPts val="0"/>
                        </a:spcAft>
                      </a:pPr>
                      <a:r>
                        <a:rPr lang="es-AR" sz="1600" dirty="0">
                          <a:effectLst/>
                        </a:rPr>
                        <a:t>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 activo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 comercial</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Proveedor</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431098">
                <a:tc>
                  <a:txBody>
                    <a:bodyPr/>
                    <a:lstStyle/>
                    <a:p>
                      <a:pPr algn="l">
                        <a:lnSpc>
                          <a:spcPct val="115000"/>
                        </a:lnSpc>
                        <a:spcAft>
                          <a:spcPts val="0"/>
                        </a:spcAft>
                      </a:pPr>
                      <a:r>
                        <a:rPr lang="es-AR" sz="1600" dirty="0">
                          <a:effectLst/>
                        </a:rPr>
                        <a:t>Oxicloruro de cobre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50</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Caurifix</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Basf SA</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431098">
                <a:tc>
                  <a:txBody>
                    <a:bodyPr/>
                    <a:lstStyle/>
                    <a:p>
                      <a:pPr algn="l">
                        <a:lnSpc>
                          <a:spcPct val="115000"/>
                        </a:lnSpc>
                        <a:spcAft>
                          <a:spcPts val="0"/>
                        </a:spcAft>
                      </a:pPr>
                      <a:r>
                        <a:rPr lang="es-AR" sz="1600">
                          <a:effectLst/>
                        </a:rPr>
                        <a:t>Hidróxido de cobre (K 1)</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50</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Kocide</a:t>
                      </a:r>
                      <a:r>
                        <a:rPr lang="es-AR" sz="1600" dirty="0">
                          <a:effectLst/>
                        </a:rPr>
                        <a:t> 101</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Dupont SA</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431098">
                <a:tc>
                  <a:txBody>
                    <a:bodyPr/>
                    <a:lstStyle/>
                    <a:p>
                      <a:pPr algn="l">
                        <a:lnSpc>
                          <a:spcPct val="115000"/>
                        </a:lnSpc>
                        <a:spcAft>
                          <a:spcPts val="0"/>
                        </a:spcAft>
                      </a:pPr>
                      <a:r>
                        <a:rPr lang="es-AR" sz="1600">
                          <a:effectLst/>
                        </a:rPr>
                        <a:t>Hidróxido de cobre (K 2) </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35</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Kocide</a:t>
                      </a:r>
                      <a:r>
                        <a:rPr lang="es-AR" sz="1600" dirty="0">
                          <a:effectLst/>
                        </a:rPr>
                        <a:t> 2000</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Dupont SA</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431098">
                <a:tc>
                  <a:txBody>
                    <a:bodyPr/>
                    <a:lstStyle/>
                    <a:p>
                      <a:pPr algn="l">
                        <a:lnSpc>
                          <a:spcPct val="115000"/>
                        </a:lnSpc>
                        <a:spcAft>
                          <a:spcPts val="0"/>
                        </a:spcAft>
                      </a:pPr>
                      <a:r>
                        <a:rPr lang="es-AR" sz="1600">
                          <a:effectLst/>
                        </a:rPr>
                        <a:t>Hidróxido de cobre (DP) </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37,5</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Champ</a:t>
                      </a:r>
                      <a:r>
                        <a:rPr lang="es-AR" sz="1600" dirty="0">
                          <a:effectLst/>
                        </a:rPr>
                        <a:t> DP</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Nufarm</a:t>
                      </a:r>
                      <a:r>
                        <a:rPr lang="es-AR" sz="1600" dirty="0">
                          <a:effectLst/>
                        </a:rPr>
                        <a:t> SA</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r h="431098">
                <a:tc>
                  <a:txBody>
                    <a:bodyPr/>
                    <a:lstStyle/>
                    <a:p>
                      <a:pPr algn="l">
                        <a:lnSpc>
                          <a:spcPct val="115000"/>
                        </a:lnSpc>
                        <a:spcAft>
                          <a:spcPts val="0"/>
                        </a:spcAft>
                      </a:pPr>
                      <a:r>
                        <a:rPr lang="es-AR" sz="1600">
                          <a:effectLst/>
                        </a:rPr>
                        <a:t>Hidróxido de cobre (Ch) </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50</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Champion</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Nufarm</a:t>
                      </a:r>
                      <a:r>
                        <a:rPr lang="es-AR" sz="1600" dirty="0">
                          <a:effectLst/>
                        </a:rPr>
                        <a:t> SA</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6"/>
                  </a:ext>
                </a:extLst>
              </a:tr>
              <a:tr h="431098">
                <a:tc>
                  <a:txBody>
                    <a:bodyPr/>
                    <a:lstStyle/>
                    <a:p>
                      <a:pPr algn="l">
                        <a:lnSpc>
                          <a:spcPct val="115000"/>
                        </a:lnSpc>
                        <a:spcAft>
                          <a:spcPts val="0"/>
                        </a:spcAft>
                      </a:pPr>
                      <a:r>
                        <a:rPr lang="es-AR" sz="1600">
                          <a:effectLst/>
                        </a:rPr>
                        <a:t>Hidróxido de cobre (H) </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50</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Hidrocob</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err="1">
                          <a:effectLst/>
                        </a:rPr>
                        <a:t>Brometan</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7"/>
                  </a:ext>
                </a:extLst>
              </a:tr>
              <a:tr h="431098">
                <a:tc>
                  <a:txBody>
                    <a:bodyPr/>
                    <a:lstStyle/>
                    <a:p>
                      <a:pPr algn="l">
                        <a:lnSpc>
                          <a:spcPct val="115000"/>
                        </a:lnSpc>
                        <a:spcAft>
                          <a:spcPts val="0"/>
                        </a:spcAft>
                      </a:pPr>
                      <a:r>
                        <a:rPr lang="es-AR" sz="1600" dirty="0" err="1">
                          <a:effectLst/>
                        </a:rPr>
                        <a:t>Mancozeb</a:t>
                      </a:r>
                      <a:r>
                        <a:rPr lang="es-AR" sz="1600" dirty="0">
                          <a:effectLst/>
                        </a:rPr>
                        <a:t> (</a:t>
                      </a:r>
                      <a:r>
                        <a:rPr lang="es-AR" sz="1600" dirty="0" err="1">
                          <a:effectLst/>
                        </a:rPr>
                        <a:t>Mz</a:t>
                      </a:r>
                      <a:r>
                        <a:rPr lang="es-AR" sz="1600" dirty="0">
                          <a:effectLst/>
                        </a:rPr>
                        <a:t>)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80</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Dithane M -80</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Dow </a:t>
                      </a:r>
                      <a:r>
                        <a:rPr lang="es-AR" sz="1600" dirty="0" err="1">
                          <a:effectLst/>
                        </a:rPr>
                        <a:t>Agrosciences</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8"/>
                  </a:ext>
                </a:extLst>
              </a:tr>
              <a:tr h="418133">
                <a:tc>
                  <a:txBody>
                    <a:bodyPr/>
                    <a:lstStyle/>
                    <a:p>
                      <a:pPr algn="l">
                        <a:lnSpc>
                          <a:spcPct val="115000"/>
                        </a:lnSpc>
                        <a:spcAft>
                          <a:spcPts val="0"/>
                        </a:spcAft>
                      </a:pPr>
                      <a:r>
                        <a:rPr lang="es-AR" sz="1600" dirty="0">
                          <a:effectLst/>
                        </a:rPr>
                        <a:t>Aceite </a:t>
                      </a:r>
                      <a:r>
                        <a:rPr lang="es-AR" sz="1600" dirty="0" err="1">
                          <a:effectLst/>
                        </a:rPr>
                        <a:t>emulsionable</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99,5</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a:effectLst/>
                        </a:rPr>
                        <a:t>EFT</a:t>
                      </a:r>
                      <a:endParaRPr lang="es-AR"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0"/>
                        </a:spcAft>
                      </a:pPr>
                      <a:r>
                        <a:rPr lang="es-AR" sz="1600" dirty="0">
                          <a:effectLst/>
                        </a:rPr>
                        <a:t>Texaco Argentina</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9"/>
                  </a:ext>
                </a:extLst>
              </a:tr>
            </a:tbl>
          </a:graphicData>
        </a:graphic>
      </p:graphicFrame>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874014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4294967295"/>
          </p:nvPr>
        </p:nvSpPr>
        <p:spPr>
          <a:xfrm>
            <a:off x="-106017" y="0"/>
            <a:ext cx="8975697" cy="1400175"/>
          </a:xfrm>
        </p:spPr>
        <p:txBody>
          <a:bodyPr/>
          <a:lstStyle/>
          <a:p>
            <a:pPr eaLnBrk="1" hangingPunct="1">
              <a:buFontTx/>
              <a:buNone/>
              <a:defRPr/>
            </a:pPr>
            <a:r>
              <a:rPr lang="en-GB" b="1" dirty="0" err="1">
                <a:latin typeface="+mj-lt"/>
              </a:rPr>
              <a:t>Participação</a:t>
            </a:r>
            <a:r>
              <a:rPr lang="en-GB" b="1" dirty="0">
                <a:latin typeface="+mj-lt"/>
              </a:rPr>
              <a:t> </a:t>
            </a:r>
            <a:r>
              <a:rPr lang="en-GB" b="1" dirty="0" err="1">
                <a:latin typeface="+mj-lt"/>
              </a:rPr>
              <a:t>percentual</a:t>
            </a:r>
            <a:r>
              <a:rPr lang="en-GB" b="1" dirty="0">
                <a:latin typeface="+mj-lt"/>
              </a:rPr>
              <a:t> da Argentina </a:t>
            </a:r>
            <a:r>
              <a:rPr lang="en-GB" b="1" dirty="0" err="1">
                <a:latin typeface="+mj-lt"/>
              </a:rPr>
              <a:t>na</a:t>
            </a:r>
            <a:r>
              <a:rPr lang="en-GB" b="1" dirty="0">
                <a:latin typeface="+mj-lt"/>
              </a:rPr>
              <a:t> </a:t>
            </a:r>
            <a:r>
              <a:rPr lang="en-GB" b="1" dirty="0" err="1">
                <a:latin typeface="+mj-lt"/>
              </a:rPr>
              <a:t>produção</a:t>
            </a:r>
            <a:r>
              <a:rPr lang="en-GB" b="1" dirty="0">
                <a:latin typeface="+mj-lt"/>
              </a:rPr>
              <a:t>, </a:t>
            </a:r>
            <a:r>
              <a:rPr lang="en-GB" b="1" dirty="0" err="1">
                <a:latin typeface="+mj-lt"/>
              </a:rPr>
              <a:t>exportação</a:t>
            </a:r>
            <a:r>
              <a:rPr lang="en-GB" b="1" dirty="0">
                <a:latin typeface="+mj-lt"/>
              </a:rPr>
              <a:t> e </a:t>
            </a:r>
            <a:r>
              <a:rPr lang="en-GB" b="1" dirty="0" err="1">
                <a:latin typeface="+mj-lt"/>
              </a:rPr>
              <a:t>industrialização</a:t>
            </a:r>
            <a:r>
              <a:rPr lang="en-GB" b="1" dirty="0">
                <a:latin typeface="+mj-lt"/>
              </a:rPr>
              <a:t> </a:t>
            </a:r>
            <a:r>
              <a:rPr lang="en-GB" b="1" dirty="0" err="1">
                <a:latin typeface="+mj-lt"/>
              </a:rPr>
              <a:t>mundial</a:t>
            </a:r>
            <a:r>
              <a:rPr lang="en-GB" b="1" dirty="0">
                <a:latin typeface="+mj-lt"/>
              </a:rPr>
              <a:t> de </a:t>
            </a:r>
            <a:r>
              <a:rPr lang="en-GB" b="1" dirty="0" err="1">
                <a:latin typeface="+mj-lt"/>
              </a:rPr>
              <a:t>fruta</a:t>
            </a:r>
            <a:r>
              <a:rPr lang="en-GB" b="1" dirty="0">
                <a:latin typeface="+mj-lt"/>
              </a:rPr>
              <a:t> </a:t>
            </a:r>
            <a:r>
              <a:rPr lang="en-GB" b="1" dirty="0" err="1">
                <a:latin typeface="+mj-lt"/>
              </a:rPr>
              <a:t>cítrica</a:t>
            </a:r>
            <a:endParaRPr lang="en-GB" b="1" dirty="0">
              <a:latin typeface="+mj-lt"/>
            </a:endParaRPr>
          </a:p>
          <a:p>
            <a:pPr algn="ctr" eaLnBrk="1" hangingPunct="1">
              <a:buFontTx/>
              <a:buNone/>
              <a:defRPr/>
            </a:pPr>
            <a:endParaRPr lang="en-GB" sz="2800" b="1" dirty="0">
              <a:solidFill>
                <a:srgbClr val="002060"/>
              </a:solidFill>
              <a:latin typeface="+mj-lt"/>
            </a:endParaRPr>
          </a:p>
          <a:p>
            <a:pPr algn="ctr" eaLnBrk="1" hangingPunct="1">
              <a:buFontTx/>
              <a:buNone/>
              <a:defRPr/>
            </a:pPr>
            <a:endParaRPr lang="en-GB" b="1" dirty="0">
              <a:solidFill>
                <a:srgbClr val="002060"/>
              </a:solidFill>
              <a:latin typeface="+mj-lt"/>
            </a:endParaRPr>
          </a:p>
          <a:p>
            <a:pPr algn="ctr" eaLnBrk="1" hangingPunct="1">
              <a:defRPr/>
            </a:pPr>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3290959435"/>
              </p:ext>
            </p:extLst>
          </p:nvPr>
        </p:nvGraphicFramePr>
        <p:xfrm>
          <a:off x="1368743" y="1588770"/>
          <a:ext cx="6643686" cy="3143249"/>
        </p:xfrm>
        <a:graphic>
          <a:graphicData uri="http://schemas.openxmlformats.org/drawingml/2006/table">
            <a:tbl>
              <a:tblPr/>
              <a:tblGrid>
                <a:gridCol w="1609904">
                  <a:extLst>
                    <a:ext uri="{9D8B030D-6E8A-4147-A177-3AD203B41FA5}">
                      <a16:colId xmlns:a16="http://schemas.microsoft.com/office/drawing/2014/main" val="20000"/>
                    </a:ext>
                  </a:extLst>
                </a:gridCol>
                <a:gridCol w="1541880">
                  <a:extLst>
                    <a:ext uri="{9D8B030D-6E8A-4147-A177-3AD203B41FA5}">
                      <a16:colId xmlns:a16="http://schemas.microsoft.com/office/drawing/2014/main" val="20001"/>
                    </a:ext>
                  </a:extLst>
                </a:gridCol>
                <a:gridCol w="1677927">
                  <a:extLst>
                    <a:ext uri="{9D8B030D-6E8A-4147-A177-3AD203B41FA5}">
                      <a16:colId xmlns:a16="http://schemas.microsoft.com/office/drawing/2014/main" val="20002"/>
                    </a:ext>
                  </a:extLst>
                </a:gridCol>
                <a:gridCol w="1813975">
                  <a:extLst>
                    <a:ext uri="{9D8B030D-6E8A-4147-A177-3AD203B41FA5}">
                      <a16:colId xmlns:a16="http://schemas.microsoft.com/office/drawing/2014/main" val="20003"/>
                    </a:ext>
                  </a:extLst>
                </a:gridCol>
              </a:tblGrid>
              <a:tr h="1003165">
                <a:tc>
                  <a:txBody>
                    <a:bodyPr/>
                    <a:lstStyle/>
                    <a:p>
                      <a:pPr algn="ctr" fontAlgn="b"/>
                      <a:r>
                        <a:rPr lang="es-AR" sz="2000" b="1" i="0" u="none" strike="noStrike" dirty="0" err="1">
                          <a:solidFill>
                            <a:schemeClr val="tx1"/>
                          </a:solidFill>
                          <a:latin typeface="+mj-lt"/>
                        </a:rPr>
                        <a:t>Espécie</a:t>
                      </a:r>
                      <a:endParaRPr lang="es-AR" sz="2000" b="1" i="0" u="none" strike="noStrike" dirty="0">
                        <a:solidFill>
                          <a:schemeClr val="tx1"/>
                        </a:solidFill>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AR" sz="2000" b="1" i="0" u="none" strike="noStrike" dirty="0" err="1">
                          <a:solidFill>
                            <a:schemeClr val="tx1"/>
                          </a:solidFill>
                          <a:latin typeface="+mj-lt"/>
                        </a:rPr>
                        <a:t>Produção</a:t>
                      </a:r>
                      <a:endParaRPr lang="es-AR" sz="2000" b="1" i="0" u="none" strike="noStrike" dirty="0">
                        <a:solidFill>
                          <a:schemeClr val="tx1"/>
                        </a:solidFill>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AR" sz="2000" b="1" i="0" u="none" strike="noStrike" dirty="0" err="1">
                          <a:solidFill>
                            <a:schemeClr val="tx1"/>
                          </a:solidFill>
                          <a:latin typeface="+mj-lt"/>
                        </a:rPr>
                        <a:t>Exportação</a:t>
                      </a:r>
                      <a:r>
                        <a:rPr lang="es-AR" sz="2000" b="1" i="0" u="none" strike="noStrike" dirty="0">
                          <a:solidFill>
                            <a:schemeClr val="tx1"/>
                          </a:solidFill>
                          <a:latin typeface="+mj-lt"/>
                        </a:rPr>
                        <a:t> de Fruta fresca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AR" sz="2000" b="1" i="0" u="none" strike="noStrike" dirty="0" err="1">
                          <a:solidFill>
                            <a:schemeClr val="tx1"/>
                          </a:solidFill>
                          <a:latin typeface="+mj-lt"/>
                        </a:rPr>
                        <a:t>Industrialização</a:t>
                      </a:r>
                      <a:endParaRPr lang="es-AR" sz="2000" b="1" i="0" u="none" strike="noStrike" dirty="0">
                        <a:solidFill>
                          <a:schemeClr val="tx1"/>
                        </a:solidFill>
                        <a:latin typeface="+mj-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35021">
                <a:tc>
                  <a:txBody>
                    <a:bodyPr/>
                    <a:lstStyle/>
                    <a:p>
                      <a:pPr algn="l" fontAlgn="b"/>
                      <a:r>
                        <a:rPr lang="es-AR" sz="2000" b="1" i="0" u="none" strike="noStrike" dirty="0" err="1">
                          <a:solidFill>
                            <a:schemeClr val="tx1"/>
                          </a:solidFill>
                          <a:latin typeface="+mj-lt"/>
                        </a:rPr>
                        <a:t>Limão</a:t>
                      </a:r>
                      <a:endParaRPr lang="es-AR" sz="2000" b="1" i="0" u="none" strike="noStrike" dirty="0">
                        <a:solidFill>
                          <a:schemeClr val="tx1"/>
                        </a:solidFill>
                        <a:latin typeface="+mj-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AR" sz="2000" b="1" i="0" u="none" strike="noStrike" dirty="0">
                          <a:solidFill>
                            <a:schemeClr val="tx1"/>
                          </a:solidFill>
                          <a:latin typeface="+mj-lt"/>
                        </a:rPr>
                        <a:t>28.0%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AR" sz="2000" b="1" i="0" u="none" strike="noStrike" dirty="0">
                          <a:solidFill>
                            <a:schemeClr val="tx1"/>
                          </a:solidFill>
                          <a:latin typeface="+mj-lt"/>
                        </a:rPr>
                        <a:t>17.2%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s-AR" sz="2000" b="1" i="0" u="none" strike="noStrike" dirty="0">
                          <a:solidFill>
                            <a:schemeClr val="tx1"/>
                          </a:solidFill>
                          <a:latin typeface="+mj-lt"/>
                        </a:rPr>
                        <a:t>58.0%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535021">
                <a:tc>
                  <a:txBody>
                    <a:bodyPr/>
                    <a:lstStyle/>
                    <a:p>
                      <a:pPr algn="l" fontAlgn="b"/>
                      <a:r>
                        <a:rPr lang="es-AR" sz="2000" b="1" i="0" u="none" strike="noStrike" dirty="0">
                          <a:solidFill>
                            <a:schemeClr val="tx1"/>
                          </a:solidFill>
                          <a:latin typeface="+mj-lt"/>
                        </a:rPr>
                        <a:t>Tangerina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1.94%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a:solidFill>
                            <a:schemeClr val="tx1"/>
                          </a:solidFill>
                          <a:latin typeface="+mj-lt"/>
                        </a:rPr>
                        <a:t>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1.85%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535021">
                <a:tc>
                  <a:txBody>
                    <a:bodyPr/>
                    <a:lstStyle/>
                    <a:p>
                      <a:pPr algn="l" fontAlgn="b"/>
                      <a:r>
                        <a:rPr lang="es-AR" sz="2000" b="1" i="0" u="none" strike="noStrike" dirty="0" err="1">
                          <a:solidFill>
                            <a:schemeClr val="tx1"/>
                          </a:solidFill>
                          <a:latin typeface="+mj-lt"/>
                        </a:rPr>
                        <a:t>Laranja</a:t>
                      </a:r>
                      <a:endParaRPr lang="es-AR" sz="2000" b="1" i="0" u="none" strike="noStrike" dirty="0">
                        <a:solidFill>
                          <a:schemeClr val="tx1"/>
                        </a:solidFill>
                        <a:latin typeface="+mj-lt"/>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1.69%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4.28%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0.37%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535021">
                <a:tc>
                  <a:txBody>
                    <a:bodyPr/>
                    <a:lstStyle/>
                    <a:p>
                      <a:pPr algn="l" fontAlgn="b"/>
                      <a:r>
                        <a:rPr lang="es-AR" sz="2000" b="1" i="0" u="none" strike="noStrike" dirty="0">
                          <a:solidFill>
                            <a:schemeClr val="tx1"/>
                          </a:solidFill>
                          <a:latin typeface="+mj-lt"/>
                        </a:rPr>
                        <a:t>Pomelo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3.46%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1.31%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s-AR" sz="2000" b="1" i="0" u="none" strike="noStrike" dirty="0">
                          <a:solidFill>
                            <a:schemeClr val="tx1"/>
                          </a:solidFill>
                          <a:latin typeface="+mj-lt"/>
                        </a:rPr>
                        <a:t>7.23%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7203" name="3 Rectángulo"/>
          <p:cNvSpPr>
            <a:spLocks noChangeArrowheads="1"/>
          </p:cNvSpPr>
          <p:nvPr/>
        </p:nvSpPr>
        <p:spPr bwMode="auto">
          <a:xfrm>
            <a:off x="5996305" y="6095048"/>
            <a:ext cx="28732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s-AR" sz="1600" b="1" dirty="0"/>
              <a:t>(2015, www.federcitrus.org)</a:t>
            </a:r>
            <a:endParaRPr lang="es-AR" altLang="es-AR" sz="16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828477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icture 2" descr="11"/>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p>
        </p:txBody>
      </p:sp>
      <p:graphicFrame>
        <p:nvGraphicFramePr>
          <p:cNvPr id="3" name="2 Tabla"/>
          <p:cNvGraphicFramePr>
            <a:graphicFrameLocks noGrp="1"/>
          </p:cNvGraphicFramePr>
          <p:nvPr>
            <p:extLst>
              <p:ext uri="{D42A27DB-BD31-4B8C-83A1-F6EECF244321}">
                <p14:modId xmlns:p14="http://schemas.microsoft.com/office/powerpoint/2010/main" val="3360297832"/>
              </p:ext>
            </p:extLst>
          </p:nvPr>
        </p:nvGraphicFramePr>
        <p:xfrm>
          <a:off x="600755" y="1404257"/>
          <a:ext cx="7715249" cy="3908767"/>
        </p:xfrm>
        <a:graphic>
          <a:graphicData uri="http://schemas.openxmlformats.org/drawingml/2006/table">
            <a:tbl>
              <a:tblPr/>
              <a:tblGrid>
                <a:gridCol w="2506409">
                  <a:extLst>
                    <a:ext uri="{9D8B030D-6E8A-4147-A177-3AD203B41FA5}">
                      <a16:colId xmlns:a16="http://schemas.microsoft.com/office/drawing/2014/main" val="20000"/>
                    </a:ext>
                  </a:extLst>
                </a:gridCol>
                <a:gridCol w="868140">
                  <a:extLst>
                    <a:ext uri="{9D8B030D-6E8A-4147-A177-3AD203B41FA5}">
                      <a16:colId xmlns:a16="http://schemas.microsoft.com/office/drawing/2014/main" val="20001"/>
                    </a:ext>
                  </a:extLst>
                </a:gridCol>
                <a:gridCol w="868140">
                  <a:extLst>
                    <a:ext uri="{9D8B030D-6E8A-4147-A177-3AD203B41FA5}">
                      <a16:colId xmlns:a16="http://schemas.microsoft.com/office/drawing/2014/main" val="20002"/>
                    </a:ext>
                  </a:extLst>
                </a:gridCol>
                <a:gridCol w="868140">
                  <a:extLst>
                    <a:ext uri="{9D8B030D-6E8A-4147-A177-3AD203B41FA5}">
                      <a16:colId xmlns:a16="http://schemas.microsoft.com/office/drawing/2014/main" val="20003"/>
                    </a:ext>
                  </a:extLst>
                </a:gridCol>
                <a:gridCol w="868140">
                  <a:extLst>
                    <a:ext uri="{9D8B030D-6E8A-4147-A177-3AD203B41FA5}">
                      <a16:colId xmlns:a16="http://schemas.microsoft.com/office/drawing/2014/main" val="20004"/>
                    </a:ext>
                  </a:extLst>
                </a:gridCol>
                <a:gridCol w="868140">
                  <a:extLst>
                    <a:ext uri="{9D8B030D-6E8A-4147-A177-3AD203B41FA5}">
                      <a16:colId xmlns:a16="http://schemas.microsoft.com/office/drawing/2014/main" val="20005"/>
                    </a:ext>
                  </a:extLst>
                </a:gridCol>
                <a:gridCol w="868140">
                  <a:extLst>
                    <a:ext uri="{9D8B030D-6E8A-4147-A177-3AD203B41FA5}">
                      <a16:colId xmlns:a16="http://schemas.microsoft.com/office/drawing/2014/main" val="20006"/>
                    </a:ext>
                  </a:extLst>
                </a:gridCol>
              </a:tblGrid>
              <a:tr h="372612">
                <a:tc>
                  <a:txBody>
                    <a:bodyPr/>
                    <a:lstStyle/>
                    <a:p>
                      <a:pPr algn="l" fontAlgn="b"/>
                      <a:endParaRPr lang="es-AR" sz="2000" b="1" i="0" u="none" strike="noStrike" dirty="0">
                        <a:solidFill>
                          <a:srgbClr val="000000"/>
                        </a:solidFill>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gridSpan="6">
                  <a:txBody>
                    <a:bodyPr/>
                    <a:lstStyle/>
                    <a:p>
                      <a:pPr algn="ctr" fontAlgn="b"/>
                      <a:r>
                        <a:rPr lang="es-AR" sz="2000" b="1" i="0" u="none" strike="noStrike" dirty="0">
                          <a:solidFill>
                            <a:srgbClr val="000000"/>
                          </a:solidFill>
                          <a:latin typeface="Arial"/>
                        </a:rPr>
                        <a:t>% CANCRO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AR"/>
                    </a:p>
                  </a:txBody>
                  <a:tcPr/>
                </a:tc>
                <a:tc hMerge="1">
                  <a:txBody>
                    <a:bodyPr/>
                    <a:lstStyle/>
                    <a:p>
                      <a:pPr algn="ctr" fontAlgn="b"/>
                      <a:endParaRPr lang="es-AR" sz="2000" b="1" i="0" u="none" strike="noStrike" dirty="0">
                        <a:solidFill>
                          <a:srgbClr val="000000"/>
                        </a:solidFill>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AR"/>
                    </a:p>
                  </a:txBody>
                  <a:tcPr/>
                </a:tc>
                <a:tc hMerge="1">
                  <a:txBody>
                    <a:bodyPr/>
                    <a:lstStyle/>
                    <a:p>
                      <a:pPr algn="ctr" fontAlgn="b"/>
                      <a:endParaRPr lang="es-AR" sz="2000" b="1" i="0" u="none" strike="noStrike" dirty="0">
                        <a:solidFill>
                          <a:srgbClr val="000000"/>
                        </a:solidFill>
                        <a:latin typeface="Ari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AR"/>
                    </a:p>
                  </a:txBody>
                  <a:tcPr/>
                </a:tc>
                <a:extLst>
                  <a:ext uri="{0D108BD9-81ED-4DB2-BD59-A6C34878D82A}">
                    <a16:rowId xmlns:a16="http://schemas.microsoft.com/office/drawing/2014/main" val="10000"/>
                  </a:ext>
                </a:extLst>
              </a:tr>
              <a:tr h="642935">
                <a:tc>
                  <a:txBody>
                    <a:bodyPr/>
                    <a:lstStyle/>
                    <a:p>
                      <a:pPr algn="l" rtl="0" fontAlgn="b"/>
                      <a:r>
                        <a:rPr lang="es-AR" sz="1800" b="1" i="0" u="none" strike="noStrike" dirty="0">
                          <a:solidFill>
                            <a:schemeClr val="tx1"/>
                          </a:solidFill>
                          <a:latin typeface="+mj-lt"/>
                        </a:rPr>
                        <a:t>        </a:t>
                      </a:r>
                      <a:r>
                        <a:rPr lang="es-AR" sz="1800" b="1" i="0" u="none" strike="noStrike" dirty="0" err="1">
                          <a:solidFill>
                            <a:schemeClr val="tx1"/>
                          </a:solidFill>
                          <a:latin typeface="+mj-lt"/>
                        </a:rPr>
                        <a:t>Tratamentos</a:t>
                      </a:r>
                      <a:r>
                        <a:rPr lang="es-AR" sz="1800" b="1" i="0" u="none" strike="noStrike" dirty="0">
                          <a:solidFill>
                            <a:schemeClr val="tx1"/>
                          </a:solidFill>
                          <a:latin typeface="+mj-lt"/>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AR" sz="1800" b="1" i="0" u="none" strike="noStrike" dirty="0">
                          <a:solidFill>
                            <a:srgbClr val="000000"/>
                          </a:solidFill>
                          <a:latin typeface="Arial"/>
                        </a:rPr>
                        <a:t>2006/07</a:t>
                      </a:r>
                    </a:p>
                    <a:p>
                      <a:pPr algn="ctr" rtl="0" fontAlgn="b"/>
                      <a:endParaRPr lang="es-AR" sz="1800" b="1" i="0" u="none" strike="noStrike" dirty="0">
                        <a:solidFill>
                          <a:schemeClr val="tx1"/>
                        </a:solidFill>
                        <a:latin typeface="+mj-lt"/>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AR"/>
                    </a:p>
                  </a:txBody>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AR" sz="1800" b="1" i="0" u="none" strike="noStrike" dirty="0">
                          <a:solidFill>
                            <a:srgbClr val="000000"/>
                          </a:solidFill>
                          <a:latin typeface="Arial"/>
                        </a:rPr>
                        <a:t>2007/08</a:t>
                      </a:r>
                    </a:p>
                    <a:p>
                      <a:pPr algn="ctr" rtl="0" fontAlgn="b"/>
                      <a:r>
                        <a:rPr lang="es-AR" sz="1800" b="1" i="0" u="none" strike="noStrike" dirty="0">
                          <a:solidFill>
                            <a:schemeClr val="tx1"/>
                          </a:solidFill>
                          <a:latin typeface="+mj-lt"/>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AR"/>
                    </a:p>
                  </a:txBody>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AR" sz="1800" b="1" i="0" u="none" strike="noStrike" dirty="0">
                          <a:solidFill>
                            <a:schemeClr val="tx1"/>
                          </a:solidFill>
                          <a:latin typeface="+mj-lt"/>
                        </a:rPr>
                        <a:t> </a:t>
                      </a:r>
                      <a:r>
                        <a:rPr lang="es-AR" sz="1800" b="1" i="0" u="none" strike="noStrike" dirty="0">
                          <a:solidFill>
                            <a:srgbClr val="000000"/>
                          </a:solidFill>
                          <a:latin typeface="Arial"/>
                        </a:rPr>
                        <a:t>2008/09</a:t>
                      </a:r>
                    </a:p>
                    <a:p>
                      <a:pPr algn="ctr" rtl="0" fontAlgn="b"/>
                      <a:endParaRPr lang="es-AR" sz="1800" b="1" i="0" u="none" strike="noStrike" dirty="0">
                        <a:solidFill>
                          <a:schemeClr val="tx1"/>
                        </a:solidFill>
                        <a:latin typeface="+mj-lt"/>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s-AR"/>
                    </a:p>
                  </a:txBody>
                  <a:tcPr/>
                </a:tc>
                <a:extLst>
                  <a:ext uri="{0D108BD9-81ED-4DB2-BD59-A6C34878D82A}">
                    <a16:rowId xmlns:a16="http://schemas.microsoft.com/office/drawing/2014/main" val="10001"/>
                  </a:ext>
                </a:extLst>
              </a:tr>
              <a:tr h="578644">
                <a:tc>
                  <a:txBody>
                    <a:bodyPr/>
                    <a:lstStyle/>
                    <a:p>
                      <a:pPr algn="l" rtl="0" fontAlgn="b"/>
                      <a:r>
                        <a:rPr lang="pt-BR" sz="2400" b="1" i="0" u="none" strike="noStrike" dirty="0">
                          <a:solidFill>
                            <a:schemeClr val="tx1"/>
                          </a:solidFill>
                          <a:latin typeface="+mj-lt"/>
                        </a:rPr>
                        <a:t>O - N - D - E - F – M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10,1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54,1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23,4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78644">
                <a:tc>
                  <a:txBody>
                    <a:bodyPr/>
                    <a:lstStyle/>
                    <a:p>
                      <a:pPr algn="l" rtl="0" fontAlgn="b"/>
                      <a:r>
                        <a:rPr lang="pt-BR" sz="2400" b="1" i="0" u="none" strike="noStrike" dirty="0">
                          <a:solidFill>
                            <a:schemeClr val="tx1"/>
                          </a:solidFill>
                          <a:latin typeface="+mj-lt"/>
                        </a:rPr>
                        <a:t>O - N - D - E - F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15,3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55,0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17,1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78644">
                <a:tc>
                  <a:txBody>
                    <a:bodyPr/>
                    <a:lstStyle/>
                    <a:p>
                      <a:pPr algn="l" rtl="0" fontAlgn="b"/>
                      <a:r>
                        <a:rPr lang="es-AR" sz="2400" b="1" i="0" u="none" strike="noStrike" dirty="0">
                          <a:solidFill>
                            <a:schemeClr val="tx1"/>
                          </a:solidFill>
                          <a:latin typeface="+mj-lt"/>
                        </a:rPr>
                        <a:t>O - N - D - 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17,3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AB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60,4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AB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26,4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 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578644">
                <a:tc>
                  <a:txBody>
                    <a:bodyPr/>
                    <a:lstStyle/>
                    <a:p>
                      <a:pPr algn="l" rtl="0" fontAlgn="b"/>
                      <a:r>
                        <a:rPr lang="es-AR" sz="2400" b="1" i="0" u="none" strike="noStrike" dirty="0">
                          <a:solidFill>
                            <a:schemeClr val="tx1"/>
                          </a:solidFill>
                          <a:latin typeface="+mj-lt"/>
                        </a:rPr>
                        <a:t>O - D - 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19,1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65,0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 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31,1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 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578644">
                <a:tc>
                  <a:txBody>
                    <a:bodyPr/>
                    <a:lstStyle/>
                    <a:p>
                      <a:pPr algn="l" rtl="0" fontAlgn="b"/>
                      <a:r>
                        <a:rPr lang="es-AR" sz="2400" b="1" i="0" u="none" strike="noStrike" dirty="0" err="1">
                          <a:solidFill>
                            <a:schemeClr val="tx1"/>
                          </a:solidFill>
                          <a:latin typeface="+mj-lt"/>
                        </a:rPr>
                        <a:t>Testemunha</a:t>
                      </a:r>
                      <a:r>
                        <a:rPr lang="es-AR" sz="2400" b="1" i="0" u="none" strike="noStrike" dirty="0">
                          <a:solidFill>
                            <a:schemeClr val="tx1"/>
                          </a:solidFill>
                          <a:latin typeface="+mj-lt"/>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82,1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a:solidFill>
                            <a:srgbClr val="000000"/>
                          </a:solidFill>
                          <a:latin typeface="+mj-lt"/>
                        </a:rPr>
                        <a:t>85,5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  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80,8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800" b="1" i="0" u="none" strike="noStrike" dirty="0">
                          <a:solidFill>
                            <a:srgbClr val="000000"/>
                          </a:solidFill>
                          <a:latin typeface="+mj-lt"/>
                        </a:rPr>
                        <a:t>   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30783" name="4 CuadroTexto"/>
          <p:cNvSpPr txBox="1">
            <a:spLocks noChangeArrowheads="1"/>
          </p:cNvSpPr>
          <p:nvPr/>
        </p:nvSpPr>
        <p:spPr bwMode="auto">
          <a:xfrm>
            <a:off x="457199" y="5744378"/>
            <a:ext cx="8358187" cy="707886"/>
          </a:xfrm>
          <a:prstGeom prst="rect">
            <a:avLst/>
          </a:prstGeom>
          <a:solidFill>
            <a:schemeClr val="bg1"/>
          </a:solidFill>
          <a:ln>
            <a:solidFill>
              <a:schemeClr val="tx1"/>
            </a:solid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s-AR" altLang="es-AR" b="1" dirty="0">
                <a:solidFill>
                  <a:srgbClr val="002060"/>
                </a:solidFill>
              </a:rPr>
              <a:t> </a:t>
            </a:r>
            <a:r>
              <a:rPr lang="es-AR" altLang="es-AR" sz="2000" dirty="0">
                <a:latin typeface="+mj-lt"/>
              </a:rPr>
              <a:t>O </a:t>
            </a:r>
            <a:r>
              <a:rPr lang="es-AR" altLang="es-AR" sz="2000" dirty="0" err="1">
                <a:latin typeface="+mj-lt"/>
              </a:rPr>
              <a:t>maior</a:t>
            </a:r>
            <a:r>
              <a:rPr lang="es-AR" altLang="es-AR" sz="2000" dirty="0">
                <a:latin typeface="+mj-lt"/>
              </a:rPr>
              <a:t> número de </a:t>
            </a:r>
            <a:r>
              <a:rPr lang="es-AR" altLang="es-AR" sz="2000" dirty="0" err="1">
                <a:latin typeface="+mj-lt"/>
              </a:rPr>
              <a:t>aplicações</a:t>
            </a:r>
            <a:r>
              <a:rPr lang="es-AR" altLang="es-AR" sz="2000" dirty="0">
                <a:latin typeface="+mj-lt"/>
              </a:rPr>
              <a:t>, </a:t>
            </a:r>
            <a:r>
              <a:rPr lang="es-AR" altLang="es-AR" sz="2000" dirty="0" err="1">
                <a:latin typeface="+mj-lt"/>
              </a:rPr>
              <a:t>maior</a:t>
            </a:r>
            <a:r>
              <a:rPr lang="es-AR" altLang="es-AR" sz="2000" dirty="0">
                <a:latin typeface="+mj-lt"/>
              </a:rPr>
              <a:t> </a:t>
            </a:r>
            <a:r>
              <a:rPr lang="es-AR" altLang="es-AR" sz="2000" dirty="0" err="1">
                <a:latin typeface="+mj-lt"/>
              </a:rPr>
              <a:t>quantidade</a:t>
            </a:r>
            <a:r>
              <a:rPr lang="es-AR" altLang="es-AR" sz="2000" dirty="0">
                <a:latin typeface="+mj-lt"/>
              </a:rPr>
              <a:t> de fruta </a:t>
            </a:r>
            <a:r>
              <a:rPr lang="es-AR" altLang="es-AR" sz="2000" dirty="0" err="1">
                <a:latin typeface="+mj-lt"/>
              </a:rPr>
              <a:t>sadia</a:t>
            </a:r>
            <a:r>
              <a:rPr lang="es-AR" altLang="es-AR" sz="2000" dirty="0">
                <a:latin typeface="+mj-lt"/>
              </a:rPr>
              <a:t>.</a:t>
            </a:r>
          </a:p>
          <a:p>
            <a:pPr eaLnBrk="1" hangingPunct="1">
              <a:buFont typeface="Arial" panose="020B0604020202020204" pitchFamily="34" charset="0"/>
              <a:buChar char="•"/>
            </a:pPr>
            <a:r>
              <a:rPr lang="es-AR" altLang="es-AR" sz="2000" dirty="0">
                <a:latin typeface="+mj-lt"/>
              </a:rPr>
              <a:t> </a:t>
            </a:r>
            <a:r>
              <a:rPr lang="es-AR" altLang="es-AR" sz="2000" dirty="0" err="1">
                <a:latin typeface="+mj-lt"/>
              </a:rPr>
              <a:t>Não</a:t>
            </a:r>
            <a:r>
              <a:rPr lang="es-AR" altLang="es-AR" sz="2000" dirty="0">
                <a:latin typeface="+mj-lt"/>
              </a:rPr>
              <a:t> se </a:t>
            </a:r>
            <a:r>
              <a:rPr lang="es-AR" altLang="es-AR" sz="2000" dirty="0" err="1">
                <a:latin typeface="+mj-lt"/>
              </a:rPr>
              <a:t>observou</a:t>
            </a:r>
            <a:r>
              <a:rPr lang="es-AR" altLang="es-AR" sz="2000" dirty="0">
                <a:latin typeface="+mj-lt"/>
              </a:rPr>
              <a:t> </a:t>
            </a:r>
            <a:r>
              <a:rPr lang="es-AR" altLang="es-AR" sz="2000" dirty="0" err="1">
                <a:latin typeface="+mj-lt"/>
              </a:rPr>
              <a:t>fitotoxicidade</a:t>
            </a:r>
            <a:endParaRPr lang="es-AR" altLang="es-AR" sz="2000" dirty="0">
              <a:latin typeface="+mj-lt"/>
            </a:endParaRPr>
          </a:p>
        </p:txBody>
      </p:sp>
      <p:sp>
        <p:nvSpPr>
          <p:cNvPr id="30784" name="5 CuadroTexto"/>
          <p:cNvSpPr txBox="1">
            <a:spLocks noChangeArrowheads="1"/>
          </p:cNvSpPr>
          <p:nvPr/>
        </p:nvSpPr>
        <p:spPr bwMode="auto">
          <a:xfrm>
            <a:off x="27893" y="320926"/>
            <a:ext cx="6723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2800" b="1" dirty="0">
                <a:latin typeface="+mj-lt"/>
              </a:rPr>
              <a:t>Número de </a:t>
            </a:r>
            <a:r>
              <a:rPr lang="es-AR" altLang="es-AR" sz="2800" b="1" dirty="0" err="1">
                <a:latin typeface="+mj-lt"/>
              </a:rPr>
              <a:t>aplicações</a:t>
            </a:r>
            <a:r>
              <a:rPr lang="es-AR" altLang="es-AR" sz="2800" b="1" dirty="0">
                <a:latin typeface="+mj-lt"/>
              </a:rPr>
              <a:t> de oxicloruro de cobre</a:t>
            </a:r>
          </a:p>
        </p:txBody>
      </p:sp>
      <p:sp>
        <p:nvSpPr>
          <p:cNvPr id="30785" name="5 Rectángulo"/>
          <p:cNvSpPr>
            <a:spLocks noChangeArrowheads="1"/>
          </p:cNvSpPr>
          <p:nvPr/>
        </p:nvSpPr>
        <p:spPr bwMode="auto">
          <a:xfrm>
            <a:off x="5079895" y="5199400"/>
            <a:ext cx="3671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dirty="0">
                <a:latin typeface="+mj-lt"/>
              </a:rPr>
              <a:t>(Fuente: EEAOC, Tucumán, Argentina)</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83225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0428" t="10770" r="6458" b="35714"/>
          <a:stretch/>
        </p:blipFill>
        <p:spPr>
          <a:xfrm>
            <a:off x="846366" y="1083696"/>
            <a:ext cx="7372349" cy="1945253"/>
          </a:xfrm>
          <a:prstGeom prst="rect">
            <a:avLst/>
          </a:prstGeom>
        </p:spPr>
      </p:pic>
      <p:pic>
        <p:nvPicPr>
          <p:cNvPr id="4" name="Imagen 3"/>
          <p:cNvPicPr>
            <a:picLocks noChangeAspect="1"/>
          </p:cNvPicPr>
          <p:nvPr/>
        </p:nvPicPr>
        <p:blipFill rotWithShape="1">
          <a:blip r:embed="rId3"/>
          <a:srcRect l="10428" t="24376" r="47767" b="12130"/>
          <a:stretch/>
        </p:blipFill>
        <p:spPr>
          <a:xfrm>
            <a:off x="4772025" y="3162298"/>
            <a:ext cx="3990975" cy="3315943"/>
          </a:xfrm>
          <a:prstGeom prst="rect">
            <a:avLst/>
          </a:prstGeom>
        </p:spPr>
      </p:pic>
      <p:pic>
        <p:nvPicPr>
          <p:cNvPr id="5" name="Imagen 4"/>
          <p:cNvPicPr>
            <a:picLocks noChangeAspect="1"/>
          </p:cNvPicPr>
          <p:nvPr/>
        </p:nvPicPr>
        <p:blipFill rotWithShape="1">
          <a:blip r:embed="rId3"/>
          <a:srcRect l="52357" t="50227" r="6830" b="15532"/>
          <a:stretch/>
        </p:blipFill>
        <p:spPr>
          <a:xfrm>
            <a:off x="171450" y="3299513"/>
            <a:ext cx="4533900" cy="2203315"/>
          </a:xfrm>
          <a:prstGeom prst="rect">
            <a:avLst/>
          </a:prstGeom>
        </p:spPr>
      </p:pic>
      <p:sp>
        <p:nvSpPr>
          <p:cNvPr id="2" name="CuadroTexto 1"/>
          <p:cNvSpPr txBox="1"/>
          <p:nvPr/>
        </p:nvSpPr>
        <p:spPr>
          <a:xfrm>
            <a:off x="391885" y="232192"/>
            <a:ext cx="4767943" cy="523220"/>
          </a:xfrm>
          <a:prstGeom prst="rect">
            <a:avLst/>
          </a:prstGeom>
          <a:noFill/>
        </p:spPr>
        <p:txBody>
          <a:bodyPr wrap="square" rtlCol="0">
            <a:spAutoFit/>
          </a:bodyPr>
          <a:lstStyle/>
          <a:p>
            <a:r>
              <a:rPr lang="es-AR" sz="2800" dirty="0" err="1"/>
              <a:t>Publicação</a:t>
            </a:r>
            <a:r>
              <a:rPr lang="es-AR" sz="2800" dirty="0"/>
              <a:t> resultados </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008192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87713" y="381000"/>
            <a:ext cx="3748783" cy="523220"/>
          </a:xfrm>
          <a:prstGeom prst="rect">
            <a:avLst/>
          </a:prstGeom>
          <a:noFill/>
        </p:spPr>
        <p:txBody>
          <a:bodyPr wrap="none" rtlCol="0">
            <a:spAutoFit/>
          </a:bodyPr>
          <a:lstStyle/>
          <a:p>
            <a:r>
              <a:rPr lang="es-AR" sz="2800" b="1" dirty="0"/>
              <a:t>Os resultados </a:t>
            </a:r>
            <a:r>
              <a:rPr lang="es-AR" sz="2800" b="1" dirty="0" err="1"/>
              <a:t>obtidos</a:t>
            </a:r>
            <a:r>
              <a:rPr lang="es-AR" sz="2800" b="1" dirty="0"/>
              <a:t>…</a:t>
            </a:r>
          </a:p>
        </p:txBody>
      </p:sp>
      <p:sp>
        <p:nvSpPr>
          <p:cNvPr id="2" name="CaixaDeTexto 1"/>
          <p:cNvSpPr txBox="1"/>
          <p:nvPr/>
        </p:nvSpPr>
        <p:spPr>
          <a:xfrm>
            <a:off x="1901537" y="1943100"/>
            <a:ext cx="5538354" cy="4154984"/>
          </a:xfrm>
          <a:prstGeom prst="rect">
            <a:avLst/>
          </a:prstGeom>
          <a:noFill/>
          <a:ln w="19050">
            <a:solidFill>
              <a:srgbClr val="00B050"/>
            </a:solidFill>
          </a:ln>
        </p:spPr>
        <p:txBody>
          <a:bodyPr wrap="square" rtlCol="0">
            <a:spAutoFit/>
          </a:bodyPr>
          <a:lstStyle/>
          <a:p>
            <a:pPr algn="just"/>
            <a:r>
              <a:rPr lang="pt-BR" sz="2200" dirty="0"/>
              <a:t>Coincidem com os estudos realizados no Brasil por Behlau et al. (2008), que concluíram que,  independentemente do número de pulverizações por temporada, as árvores tratadas com cobre apresentam consistentemente menor incidência de cancro, sendo a redução da doença proporcionalmente constante, independentemente do nível da incidência inicial, do órgão da planta afetado (folhas ou frutos) e do ingrediente ativo utilizado (</a:t>
            </a:r>
            <a:r>
              <a:rPr lang="pt-BR" sz="2200" dirty="0" err="1"/>
              <a:t>oxicloruro</a:t>
            </a:r>
            <a:r>
              <a:rPr lang="pt-BR" sz="2200" dirty="0"/>
              <a:t> ou hidróxido de cobre) (Behlau et al., 2011).</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072019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19100" y="2623814"/>
            <a:ext cx="8235950" cy="4234186"/>
          </a:xfrm>
          <a:prstGeom prst="rect">
            <a:avLst/>
          </a:prstGeom>
          <a:solidFill>
            <a:schemeClr val="bg1"/>
          </a:solid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515937" y="1114381"/>
            <a:ext cx="8139113" cy="2109787"/>
          </a:xfrm>
          <a:prstGeom prst="rect">
            <a:avLst/>
          </a:prstGeom>
          <a:noFill/>
          <a:ln w="9525">
            <a:noFill/>
            <a:miter lim="800000"/>
            <a:headEnd/>
            <a:tailEnd/>
          </a:ln>
          <a:effectLst/>
        </p:spPr>
      </p:pic>
      <p:sp>
        <p:nvSpPr>
          <p:cNvPr id="4" name="CuadroTexto 3"/>
          <p:cNvSpPr txBox="1"/>
          <p:nvPr/>
        </p:nvSpPr>
        <p:spPr>
          <a:xfrm>
            <a:off x="101723" y="98055"/>
            <a:ext cx="6911399" cy="523220"/>
          </a:xfrm>
          <a:prstGeom prst="rect">
            <a:avLst/>
          </a:prstGeom>
          <a:noFill/>
        </p:spPr>
        <p:txBody>
          <a:bodyPr wrap="square" rtlCol="0">
            <a:spAutoFit/>
          </a:bodyPr>
          <a:lstStyle/>
          <a:p>
            <a:r>
              <a:rPr lang="es-AR" sz="2800" dirty="0" err="1"/>
              <a:t>Ensaio</a:t>
            </a:r>
            <a:r>
              <a:rPr lang="es-AR" sz="2800" dirty="0"/>
              <a:t> EEAOC, </a:t>
            </a:r>
            <a:r>
              <a:rPr lang="es-AR" sz="2800" dirty="0" err="1"/>
              <a:t>Campanha</a:t>
            </a:r>
            <a:r>
              <a:rPr lang="es-AR" sz="2800" dirty="0"/>
              <a:t> 2014/2015 </a:t>
            </a:r>
          </a:p>
        </p:txBody>
      </p:sp>
      <p:sp>
        <p:nvSpPr>
          <p:cNvPr id="5" name="CuadroTexto 4"/>
          <p:cNvSpPr txBox="1"/>
          <p:nvPr/>
        </p:nvSpPr>
        <p:spPr>
          <a:xfrm flipH="1">
            <a:off x="845820" y="2526030"/>
            <a:ext cx="788670" cy="467116"/>
          </a:xfrm>
          <a:prstGeom prst="rect">
            <a:avLst/>
          </a:prstGeom>
          <a:solidFill>
            <a:schemeClr val="accent6">
              <a:lumMod val="20000"/>
              <a:lumOff val="80000"/>
            </a:schemeClr>
          </a:solidFill>
        </p:spPr>
        <p:txBody>
          <a:bodyPr wrap="square" rtlCol="0">
            <a:spAutoFit/>
          </a:bodyPr>
          <a:lstStyle/>
          <a:p>
            <a:endParaRPr lang="es-AR" dirty="0"/>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403079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3 CuadroTexto"/>
          <p:cNvSpPr txBox="1">
            <a:spLocks noChangeArrowheads="1"/>
          </p:cNvSpPr>
          <p:nvPr/>
        </p:nvSpPr>
        <p:spPr bwMode="auto">
          <a:xfrm>
            <a:off x="280453" y="218041"/>
            <a:ext cx="5419957" cy="50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8206" tIns="39103" rIns="78206" bIns="39103">
            <a:spAutoFit/>
          </a:bodyPr>
          <a:lstStyle>
            <a:lvl1pPr>
              <a:defRPr sz="2100">
                <a:solidFill>
                  <a:schemeClr val="tx1"/>
                </a:solidFill>
                <a:latin typeface="Arial" panose="020B0604020202020204" pitchFamily="34" charset="0"/>
                <a:cs typeface="Arial" panose="020B0604020202020204" pitchFamily="34" charset="0"/>
              </a:defRPr>
            </a:lvl1pPr>
            <a:lvl2pPr marL="742950" indent="-285750">
              <a:defRPr sz="2100">
                <a:solidFill>
                  <a:schemeClr val="tx1"/>
                </a:solidFill>
                <a:latin typeface="Arial" panose="020B0604020202020204" pitchFamily="34" charset="0"/>
                <a:cs typeface="Arial" panose="020B0604020202020204" pitchFamily="34" charset="0"/>
              </a:defRPr>
            </a:lvl2pPr>
            <a:lvl3pPr marL="1143000" indent="-228600">
              <a:defRPr sz="2100">
                <a:solidFill>
                  <a:schemeClr val="tx1"/>
                </a:solidFill>
                <a:latin typeface="Arial" panose="020B0604020202020204" pitchFamily="34" charset="0"/>
                <a:cs typeface="Arial" panose="020B0604020202020204" pitchFamily="34" charset="0"/>
              </a:defRPr>
            </a:lvl3pPr>
            <a:lvl4pPr marL="1600200" indent="-228600">
              <a:defRPr sz="2100">
                <a:solidFill>
                  <a:schemeClr val="tx1"/>
                </a:solidFill>
                <a:latin typeface="Arial" panose="020B0604020202020204" pitchFamily="34" charset="0"/>
                <a:cs typeface="Arial" panose="020B0604020202020204" pitchFamily="34" charset="0"/>
              </a:defRPr>
            </a:lvl4pPr>
            <a:lvl5pPr marL="2057400" indent="-228600">
              <a:defRPr sz="2100">
                <a:solidFill>
                  <a:schemeClr val="tx1"/>
                </a:solidFill>
                <a:latin typeface="Arial" panose="020B0604020202020204" pitchFamily="34" charset="0"/>
                <a:cs typeface="Arial" panose="020B0604020202020204" pitchFamily="34" charset="0"/>
              </a:defRPr>
            </a:lvl5pPr>
            <a:lvl6pPr marL="2514600" indent="-228600" defTabSz="519113"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519113"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519113"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519113"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r>
              <a:rPr lang="es-AR" altLang="es-AR" sz="2738" b="1" dirty="0">
                <a:latin typeface="+mj-lt"/>
              </a:rPr>
              <a:t>Ensayo San Miguel: Finca Santa Isabel </a:t>
            </a:r>
          </a:p>
        </p:txBody>
      </p:sp>
      <p:graphicFrame>
        <p:nvGraphicFramePr>
          <p:cNvPr id="3" name="Tabla 2"/>
          <p:cNvGraphicFramePr>
            <a:graphicFrameLocks noGrp="1"/>
          </p:cNvGraphicFramePr>
          <p:nvPr>
            <p:extLst>
              <p:ext uri="{D42A27DB-BD31-4B8C-83A1-F6EECF244321}">
                <p14:modId xmlns:p14="http://schemas.microsoft.com/office/powerpoint/2010/main" val="3050081719"/>
              </p:ext>
            </p:extLst>
          </p:nvPr>
        </p:nvGraphicFramePr>
        <p:xfrm>
          <a:off x="544285" y="1375229"/>
          <a:ext cx="8055428" cy="1280160"/>
        </p:xfrm>
        <a:graphic>
          <a:graphicData uri="http://schemas.openxmlformats.org/drawingml/2006/table">
            <a:tbl>
              <a:tblPr firstRow="1" bandRow="1">
                <a:tableStyleId>{5C22544A-7EE6-4342-B048-85BDC9FD1C3A}</a:tableStyleId>
              </a:tblPr>
              <a:tblGrid>
                <a:gridCol w="1294622">
                  <a:extLst>
                    <a:ext uri="{9D8B030D-6E8A-4147-A177-3AD203B41FA5}">
                      <a16:colId xmlns:a16="http://schemas.microsoft.com/office/drawing/2014/main" val="20000"/>
                    </a:ext>
                  </a:extLst>
                </a:gridCol>
                <a:gridCol w="1510393">
                  <a:extLst>
                    <a:ext uri="{9D8B030D-6E8A-4147-A177-3AD203B41FA5}">
                      <a16:colId xmlns:a16="http://schemas.microsoft.com/office/drawing/2014/main" val="20001"/>
                    </a:ext>
                  </a:extLst>
                </a:gridCol>
                <a:gridCol w="1798088">
                  <a:extLst>
                    <a:ext uri="{9D8B030D-6E8A-4147-A177-3AD203B41FA5}">
                      <a16:colId xmlns:a16="http://schemas.microsoft.com/office/drawing/2014/main" val="20002"/>
                    </a:ext>
                  </a:extLst>
                </a:gridCol>
                <a:gridCol w="1841239">
                  <a:extLst>
                    <a:ext uri="{9D8B030D-6E8A-4147-A177-3AD203B41FA5}">
                      <a16:colId xmlns:a16="http://schemas.microsoft.com/office/drawing/2014/main" val="20003"/>
                    </a:ext>
                  </a:extLst>
                </a:gridCol>
                <a:gridCol w="1611086">
                  <a:extLst>
                    <a:ext uri="{9D8B030D-6E8A-4147-A177-3AD203B41FA5}">
                      <a16:colId xmlns:a16="http://schemas.microsoft.com/office/drawing/2014/main" val="20004"/>
                    </a:ext>
                  </a:extLst>
                </a:gridCol>
              </a:tblGrid>
              <a:tr h="370840">
                <a:tc>
                  <a:txBody>
                    <a:bodyPr/>
                    <a:lstStyle/>
                    <a:p>
                      <a:r>
                        <a:rPr lang="es-AR" dirty="0"/>
                        <a:t>Objetivo </a:t>
                      </a:r>
                    </a:p>
                  </a:txBody>
                  <a:tcPr/>
                </a:tc>
                <a:tc>
                  <a:txBody>
                    <a:bodyPr/>
                    <a:lstStyle/>
                    <a:p>
                      <a:r>
                        <a:rPr lang="es-AR" dirty="0" err="1"/>
                        <a:t>Localidade</a:t>
                      </a:r>
                      <a:endParaRPr lang="es-AR" dirty="0"/>
                    </a:p>
                  </a:txBody>
                  <a:tcPr/>
                </a:tc>
                <a:tc>
                  <a:txBody>
                    <a:bodyPr/>
                    <a:lstStyle/>
                    <a:p>
                      <a:r>
                        <a:rPr lang="es-AR" dirty="0" err="1"/>
                        <a:t>Variedade</a:t>
                      </a:r>
                      <a:endParaRPr lang="es-AR" dirty="0"/>
                    </a:p>
                  </a:txBody>
                  <a:tcPr/>
                </a:tc>
                <a:tc>
                  <a:txBody>
                    <a:bodyPr/>
                    <a:lstStyle/>
                    <a:p>
                      <a:r>
                        <a:rPr lang="es-AR" dirty="0"/>
                        <a:t>N° </a:t>
                      </a:r>
                      <a:r>
                        <a:rPr lang="es-AR" dirty="0" err="1"/>
                        <a:t>aplicações</a:t>
                      </a:r>
                      <a:endParaRPr lang="es-AR" dirty="0"/>
                    </a:p>
                  </a:txBody>
                  <a:tcPr/>
                </a:tc>
                <a:tc>
                  <a:txBody>
                    <a:bodyPr/>
                    <a:lstStyle/>
                    <a:p>
                      <a:r>
                        <a:rPr lang="es-AR" dirty="0" err="1"/>
                        <a:t>Volume</a:t>
                      </a:r>
                      <a:r>
                        <a:rPr lang="es-AR" dirty="0"/>
                        <a:t>/</a:t>
                      </a:r>
                      <a:r>
                        <a:rPr lang="es-AR" dirty="0" err="1"/>
                        <a:t>pl</a:t>
                      </a:r>
                      <a:r>
                        <a:rPr lang="es-AR" dirty="0"/>
                        <a:t> (DW1710)</a:t>
                      </a:r>
                    </a:p>
                  </a:txBody>
                  <a:tcPr/>
                </a:tc>
                <a:extLst>
                  <a:ext uri="{0D108BD9-81ED-4DB2-BD59-A6C34878D82A}">
                    <a16:rowId xmlns:a16="http://schemas.microsoft.com/office/drawing/2014/main" val="10000"/>
                  </a:ext>
                </a:extLst>
              </a:tr>
              <a:tr h="370840">
                <a:tc>
                  <a:txBody>
                    <a:bodyPr/>
                    <a:lstStyle/>
                    <a:p>
                      <a:r>
                        <a:rPr lang="es-AR" dirty="0"/>
                        <a:t>Fruta </a:t>
                      </a:r>
                      <a:r>
                        <a:rPr lang="es-AR" dirty="0" err="1"/>
                        <a:t>embalável</a:t>
                      </a:r>
                      <a:endParaRPr lang="es-AR" dirty="0"/>
                    </a:p>
                  </a:txBody>
                  <a:tcPr/>
                </a:tc>
                <a:tc>
                  <a:txBody>
                    <a:bodyPr/>
                    <a:lstStyle/>
                    <a:p>
                      <a:r>
                        <a:rPr lang="es-AR" dirty="0"/>
                        <a:t>Santa</a:t>
                      </a:r>
                      <a:r>
                        <a:rPr lang="es-AR" baseline="0" dirty="0"/>
                        <a:t> Isabel</a:t>
                      </a:r>
                      <a:endParaRPr lang="es-AR" dirty="0"/>
                    </a:p>
                  </a:txBody>
                  <a:tcPr/>
                </a:tc>
                <a:tc>
                  <a:txBody>
                    <a:bodyPr/>
                    <a:lstStyle/>
                    <a:p>
                      <a:r>
                        <a:rPr lang="es-ES" sz="1800" dirty="0" err="1"/>
                        <a:t>Limoeira</a:t>
                      </a:r>
                      <a:r>
                        <a:rPr lang="es-ES" sz="1800" dirty="0"/>
                        <a:t> 8 A / C35 y 61 AA3,</a:t>
                      </a:r>
                      <a:endParaRPr lang="es-AR" dirty="0"/>
                    </a:p>
                  </a:txBody>
                  <a:tcPr/>
                </a:tc>
                <a:tc>
                  <a:txBody>
                    <a:bodyPr/>
                    <a:lstStyle/>
                    <a:p>
                      <a:r>
                        <a:rPr lang="es-AR" dirty="0"/>
                        <a:t>6 (fines </a:t>
                      </a:r>
                      <a:r>
                        <a:rPr lang="es-AR" dirty="0" err="1"/>
                        <a:t>sep</a:t>
                      </a:r>
                      <a:r>
                        <a:rPr lang="es-AR" dirty="0"/>
                        <a:t>/Feb)</a:t>
                      </a:r>
                    </a:p>
                  </a:txBody>
                  <a:tcPr/>
                </a:tc>
                <a:tc>
                  <a:txBody>
                    <a:bodyPr/>
                    <a:lstStyle/>
                    <a:p>
                      <a:r>
                        <a:rPr lang="es-AR" dirty="0"/>
                        <a:t>28 l</a:t>
                      </a:r>
                      <a:r>
                        <a:rPr lang="es-AR" baseline="0" dirty="0"/>
                        <a:t> post//18l</a:t>
                      </a:r>
                      <a:endParaRPr lang="es-AR" dirty="0"/>
                    </a:p>
                  </a:txBody>
                  <a:tcPr/>
                </a:tc>
                <a:extLst>
                  <a:ext uri="{0D108BD9-81ED-4DB2-BD59-A6C34878D82A}">
                    <a16:rowId xmlns:a16="http://schemas.microsoft.com/office/drawing/2014/main" val="10001"/>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382492324"/>
              </p:ext>
            </p:extLst>
          </p:nvPr>
        </p:nvGraphicFramePr>
        <p:xfrm>
          <a:off x="5620067" y="3141178"/>
          <a:ext cx="2979646" cy="2856850"/>
        </p:xfrm>
        <a:graphic>
          <a:graphicData uri="http://schemas.openxmlformats.org/drawingml/2006/table">
            <a:tbl>
              <a:tblPr>
                <a:tableStyleId>{5C22544A-7EE6-4342-B048-85BDC9FD1C3A}</a:tableStyleId>
              </a:tblPr>
              <a:tblGrid>
                <a:gridCol w="1624604">
                  <a:extLst>
                    <a:ext uri="{9D8B030D-6E8A-4147-A177-3AD203B41FA5}">
                      <a16:colId xmlns:a16="http://schemas.microsoft.com/office/drawing/2014/main" val="20000"/>
                    </a:ext>
                  </a:extLst>
                </a:gridCol>
                <a:gridCol w="1355042">
                  <a:extLst>
                    <a:ext uri="{9D8B030D-6E8A-4147-A177-3AD203B41FA5}">
                      <a16:colId xmlns:a16="http://schemas.microsoft.com/office/drawing/2014/main" val="20001"/>
                    </a:ext>
                  </a:extLst>
                </a:gridCol>
              </a:tblGrid>
              <a:tr h="552055">
                <a:tc>
                  <a:txBody>
                    <a:bodyPr/>
                    <a:lstStyle/>
                    <a:p>
                      <a:pPr algn="ctr" fontAlgn="b"/>
                      <a:r>
                        <a:rPr lang="es-AR" sz="1600" b="1" u="none" strike="noStrike" dirty="0">
                          <a:effectLst/>
                        </a:rPr>
                        <a:t>2015/2016</a:t>
                      </a:r>
                      <a:endParaRPr lang="es-AR" sz="1600" b="1" i="0" u="none" strike="noStrike" dirty="0">
                        <a:solidFill>
                          <a:srgbClr val="000000"/>
                        </a:solidFill>
                        <a:effectLst/>
                        <a:latin typeface="Calibri" panose="020F0502020204030204" pitchFamily="34" charset="0"/>
                      </a:endParaRPr>
                    </a:p>
                  </a:txBody>
                  <a:tcPr marL="6519" marR="6519" marT="6516" marB="0" anchor="b">
                    <a:solidFill>
                      <a:schemeClr val="accent3">
                        <a:lumMod val="20000"/>
                        <a:lumOff val="80000"/>
                      </a:schemeClr>
                    </a:solidFill>
                  </a:tcPr>
                </a:tc>
                <a:tc>
                  <a:txBody>
                    <a:bodyPr/>
                    <a:lstStyle/>
                    <a:p>
                      <a:pPr algn="ctr" fontAlgn="b"/>
                      <a:r>
                        <a:rPr lang="es-AR" sz="1600" b="1" i="0" u="none" strike="noStrike" dirty="0">
                          <a:solidFill>
                            <a:schemeClr val="dk1"/>
                          </a:solidFill>
                          <a:effectLst/>
                          <a:latin typeface="+mn-lt"/>
                        </a:rPr>
                        <a:t>N°</a:t>
                      </a:r>
                      <a:r>
                        <a:rPr lang="es-AR" sz="1600" b="1" i="0" u="none" strike="noStrike" baseline="0" dirty="0">
                          <a:solidFill>
                            <a:schemeClr val="dk1"/>
                          </a:solidFill>
                          <a:effectLst/>
                          <a:latin typeface="+mn-lt"/>
                        </a:rPr>
                        <a:t> </a:t>
                      </a:r>
                      <a:r>
                        <a:rPr lang="es-AR" sz="1600" b="1" i="0" u="none" strike="noStrike" baseline="0" dirty="0" err="1">
                          <a:solidFill>
                            <a:schemeClr val="dk1"/>
                          </a:solidFill>
                          <a:effectLst/>
                          <a:latin typeface="+mn-lt"/>
                        </a:rPr>
                        <a:t>dias</a:t>
                      </a:r>
                      <a:r>
                        <a:rPr lang="es-AR" sz="1600" b="1" i="0" u="none" strike="noStrike" baseline="0" dirty="0">
                          <a:solidFill>
                            <a:schemeClr val="dk1"/>
                          </a:solidFill>
                          <a:effectLst/>
                          <a:latin typeface="+mn-lt"/>
                        </a:rPr>
                        <a:t> entre </a:t>
                      </a:r>
                      <a:r>
                        <a:rPr lang="es-AR" sz="1600" b="1" i="0" u="none" strike="noStrike" baseline="0" dirty="0" err="1">
                          <a:solidFill>
                            <a:schemeClr val="dk1"/>
                          </a:solidFill>
                          <a:effectLst/>
                          <a:latin typeface="+mn-lt"/>
                        </a:rPr>
                        <a:t>aplicações</a:t>
                      </a:r>
                      <a:endParaRPr lang="es-AR" sz="1600" b="1" i="0" u="none" strike="noStrike" dirty="0">
                        <a:solidFill>
                          <a:srgbClr val="000000"/>
                        </a:solidFill>
                        <a:effectLst/>
                        <a:latin typeface="Calibri" panose="020F0502020204030204" pitchFamily="34" charset="0"/>
                      </a:endParaRPr>
                    </a:p>
                  </a:txBody>
                  <a:tcPr marL="6519" marR="6519" marT="6516" marB="0" anchor="b">
                    <a:solidFill>
                      <a:schemeClr val="accent3">
                        <a:lumMod val="20000"/>
                        <a:lumOff val="80000"/>
                      </a:schemeClr>
                    </a:solidFill>
                  </a:tcPr>
                </a:tc>
                <a:extLst>
                  <a:ext uri="{0D108BD9-81ED-4DB2-BD59-A6C34878D82A}">
                    <a16:rowId xmlns:a16="http://schemas.microsoft.com/office/drawing/2014/main" val="10000"/>
                  </a:ext>
                </a:extLst>
              </a:tr>
              <a:tr h="438185">
                <a:tc>
                  <a:txBody>
                    <a:bodyPr/>
                    <a:lstStyle/>
                    <a:p>
                      <a:pPr algn="ctr" fontAlgn="b"/>
                      <a:r>
                        <a:rPr lang="es-AR" sz="1600" u="none" strike="noStrike" dirty="0">
                          <a:effectLst/>
                        </a:rPr>
                        <a:t>1 y 2da</a:t>
                      </a:r>
                      <a:endParaRPr lang="es-AR" sz="1600" b="0" i="0" u="none" strike="noStrike" dirty="0">
                        <a:solidFill>
                          <a:srgbClr val="000000"/>
                        </a:solidFill>
                        <a:effectLst/>
                        <a:latin typeface="Calibri" panose="020F0502020204030204" pitchFamily="34" charset="0"/>
                      </a:endParaRPr>
                    </a:p>
                  </a:txBody>
                  <a:tcPr marL="6519" marR="6519" marT="6516" marB="0" anchor="b"/>
                </a:tc>
                <a:tc>
                  <a:txBody>
                    <a:bodyPr/>
                    <a:lstStyle/>
                    <a:p>
                      <a:pPr algn="ctr" fontAlgn="b"/>
                      <a:r>
                        <a:rPr lang="es-AR" sz="1600" u="none" strike="noStrike" dirty="0">
                          <a:effectLst/>
                        </a:rPr>
                        <a:t>22</a:t>
                      </a:r>
                      <a:endParaRPr lang="es-AR" sz="1600" b="0" i="0" u="none" strike="noStrike" dirty="0">
                        <a:solidFill>
                          <a:srgbClr val="000000"/>
                        </a:solidFill>
                        <a:effectLst/>
                        <a:latin typeface="Calibri" panose="020F0502020204030204" pitchFamily="34" charset="0"/>
                      </a:endParaRPr>
                    </a:p>
                  </a:txBody>
                  <a:tcPr marL="6519" marR="6519" marT="6516" marB="0" anchor="b"/>
                </a:tc>
                <a:extLst>
                  <a:ext uri="{0D108BD9-81ED-4DB2-BD59-A6C34878D82A}">
                    <a16:rowId xmlns:a16="http://schemas.microsoft.com/office/drawing/2014/main" val="10001"/>
                  </a:ext>
                </a:extLst>
              </a:tr>
              <a:tr h="552055">
                <a:tc>
                  <a:txBody>
                    <a:bodyPr/>
                    <a:lstStyle/>
                    <a:p>
                      <a:pPr algn="ctr" fontAlgn="b"/>
                      <a:r>
                        <a:rPr lang="es-AR" sz="1600" u="none" strike="noStrike" dirty="0">
                          <a:effectLst/>
                        </a:rPr>
                        <a:t>2da y 3ra</a:t>
                      </a:r>
                      <a:endParaRPr lang="es-AR" sz="1600" b="0" i="0" u="none" strike="noStrike" dirty="0">
                        <a:solidFill>
                          <a:srgbClr val="000000"/>
                        </a:solidFill>
                        <a:effectLst/>
                        <a:latin typeface="Calibri" panose="020F0502020204030204" pitchFamily="34" charset="0"/>
                      </a:endParaRPr>
                    </a:p>
                  </a:txBody>
                  <a:tcPr marL="6519" marR="6519" marT="6516" marB="0" anchor="b"/>
                </a:tc>
                <a:tc>
                  <a:txBody>
                    <a:bodyPr/>
                    <a:lstStyle/>
                    <a:p>
                      <a:pPr algn="ctr" fontAlgn="b"/>
                      <a:r>
                        <a:rPr lang="es-AR" sz="1600" u="none" strike="noStrike" dirty="0">
                          <a:effectLst/>
                        </a:rPr>
                        <a:t>20</a:t>
                      </a:r>
                      <a:endParaRPr lang="es-AR" sz="1600" b="0" i="0" u="none" strike="noStrike" dirty="0">
                        <a:solidFill>
                          <a:srgbClr val="000000"/>
                        </a:solidFill>
                        <a:effectLst/>
                        <a:latin typeface="Calibri" panose="020F0502020204030204" pitchFamily="34" charset="0"/>
                      </a:endParaRPr>
                    </a:p>
                  </a:txBody>
                  <a:tcPr marL="6519" marR="6519" marT="6516" marB="0" anchor="b"/>
                </a:tc>
                <a:extLst>
                  <a:ext uri="{0D108BD9-81ED-4DB2-BD59-A6C34878D82A}">
                    <a16:rowId xmlns:a16="http://schemas.microsoft.com/office/drawing/2014/main" val="10002"/>
                  </a:ext>
                </a:extLst>
              </a:tr>
              <a:tr h="438185">
                <a:tc>
                  <a:txBody>
                    <a:bodyPr/>
                    <a:lstStyle/>
                    <a:p>
                      <a:pPr algn="ctr" fontAlgn="b"/>
                      <a:r>
                        <a:rPr lang="es-AR" sz="1600" u="none" strike="noStrike" dirty="0">
                          <a:effectLst/>
                        </a:rPr>
                        <a:t>3 y 4ta</a:t>
                      </a:r>
                      <a:endParaRPr lang="es-AR" sz="1600" b="0" i="0" u="none" strike="noStrike" dirty="0">
                        <a:solidFill>
                          <a:srgbClr val="000000"/>
                        </a:solidFill>
                        <a:effectLst/>
                        <a:latin typeface="Calibri" panose="020F0502020204030204" pitchFamily="34" charset="0"/>
                      </a:endParaRPr>
                    </a:p>
                  </a:txBody>
                  <a:tcPr marL="6519" marR="6519" marT="6516" marB="0" anchor="b"/>
                </a:tc>
                <a:tc>
                  <a:txBody>
                    <a:bodyPr/>
                    <a:lstStyle/>
                    <a:p>
                      <a:pPr algn="ctr" fontAlgn="b"/>
                      <a:r>
                        <a:rPr lang="es-AR" sz="1600" u="none" strike="noStrike" dirty="0">
                          <a:effectLst/>
                        </a:rPr>
                        <a:t>28</a:t>
                      </a:r>
                      <a:endParaRPr lang="es-AR" sz="1600" b="0" i="0" u="none" strike="noStrike" dirty="0">
                        <a:solidFill>
                          <a:srgbClr val="000000"/>
                        </a:solidFill>
                        <a:effectLst/>
                        <a:latin typeface="Calibri" panose="020F0502020204030204" pitchFamily="34" charset="0"/>
                      </a:endParaRPr>
                    </a:p>
                  </a:txBody>
                  <a:tcPr marL="6519" marR="6519" marT="6516" marB="0" anchor="b"/>
                </a:tc>
                <a:extLst>
                  <a:ext uri="{0D108BD9-81ED-4DB2-BD59-A6C34878D82A}">
                    <a16:rowId xmlns:a16="http://schemas.microsoft.com/office/drawing/2014/main" val="10003"/>
                  </a:ext>
                </a:extLst>
              </a:tr>
              <a:tr h="438185">
                <a:tc>
                  <a:txBody>
                    <a:bodyPr/>
                    <a:lstStyle/>
                    <a:p>
                      <a:pPr algn="ctr" fontAlgn="b"/>
                      <a:r>
                        <a:rPr lang="es-AR" sz="1600" u="none" strike="noStrike" dirty="0">
                          <a:effectLst/>
                        </a:rPr>
                        <a:t>4ta y 5ta</a:t>
                      </a:r>
                      <a:endParaRPr lang="es-AR" sz="1600" b="0" i="0" u="none" strike="noStrike" dirty="0">
                        <a:solidFill>
                          <a:srgbClr val="000000"/>
                        </a:solidFill>
                        <a:effectLst/>
                        <a:latin typeface="Calibri" panose="020F0502020204030204" pitchFamily="34" charset="0"/>
                      </a:endParaRPr>
                    </a:p>
                  </a:txBody>
                  <a:tcPr marL="6519" marR="6519" marT="6516" marB="0" anchor="b"/>
                </a:tc>
                <a:tc>
                  <a:txBody>
                    <a:bodyPr/>
                    <a:lstStyle/>
                    <a:p>
                      <a:pPr algn="ctr" fontAlgn="b"/>
                      <a:r>
                        <a:rPr lang="es-AR" sz="1600" u="none" strike="noStrike" dirty="0">
                          <a:effectLst/>
                        </a:rPr>
                        <a:t>27</a:t>
                      </a:r>
                      <a:endParaRPr lang="es-AR" sz="1600" b="0" i="0" u="none" strike="noStrike" dirty="0">
                        <a:solidFill>
                          <a:srgbClr val="000000"/>
                        </a:solidFill>
                        <a:effectLst/>
                        <a:latin typeface="Calibri" panose="020F0502020204030204" pitchFamily="34" charset="0"/>
                      </a:endParaRPr>
                    </a:p>
                  </a:txBody>
                  <a:tcPr marL="6519" marR="6519" marT="6516" marB="0" anchor="b"/>
                </a:tc>
                <a:extLst>
                  <a:ext uri="{0D108BD9-81ED-4DB2-BD59-A6C34878D82A}">
                    <a16:rowId xmlns:a16="http://schemas.microsoft.com/office/drawing/2014/main" val="10004"/>
                  </a:ext>
                </a:extLst>
              </a:tr>
              <a:tr h="438185">
                <a:tc>
                  <a:txBody>
                    <a:bodyPr/>
                    <a:lstStyle/>
                    <a:p>
                      <a:pPr algn="ctr" fontAlgn="b"/>
                      <a:r>
                        <a:rPr lang="es-AR" sz="1600" u="none" strike="noStrike" dirty="0">
                          <a:effectLst/>
                        </a:rPr>
                        <a:t>5ta y 6ta</a:t>
                      </a:r>
                      <a:endParaRPr lang="es-AR" sz="1600" b="0" i="0" u="none" strike="noStrike" dirty="0">
                        <a:solidFill>
                          <a:srgbClr val="000000"/>
                        </a:solidFill>
                        <a:effectLst/>
                        <a:latin typeface="Calibri" panose="020F0502020204030204" pitchFamily="34" charset="0"/>
                      </a:endParaRPr>
                    </a:p>
                  </a:txBody>
                  <a:tcPr marL="6519" marR="6519" marT="6516" marB="0" anchor="b"/>
                </a:tc>
                <a:tc>
                  <a:txBody>
                    <a:bodyPr/>
                    <a:lstStyle/>
                    <a:p>
                      <a:pPr algn="ctr" fontAlgn="b"/>
                      <a:r>
                        <a:rPr lang="es-AR" sz="1600" u="none" strike="noStrike" dirty="0">
                          <a:effectLst/>
                        </a:rPr>
                        <a:t>32</a:t>
                      </a:r>
                      <a:endParaRPr lang="es-AR" sz="1600" b="0" i="0" u="none" strike="noStrike" dirty="0">
                        <a:solidFill>
                          <a:srgbClr val="000000"/>
                        </a:solidFill>
                        <a:effectLst/>
                        <a:latin typeface="Calibri" panose="020F0502020204030204" pitchFamily="34" charset="0"/>
                      </a:endParaRPr>
                    </a:p>
                  </a:txBody>
                  <a:tcPr marL="6519" marR="6519" marT="6516" marB="0" anchor="b"/>
                </a:tc>
                <a:extLst>
                  <a:ext uri="{0D108BD9-81ED-4DB2-BD59-A6C34878D82A}">
                    <a16:rowId xmlns:a16="http://schemas.microsoft.com/office/drawing/2014/main" val="10005"/>
                  </a:ext>
                </a:extLst>
              </a:tr>
            </a:tbl>
          </a:graphicData>
        </a:graphic>
      </p:graphicFrame>
      <p:graphicFrame>
        <p:nvGraphicFramePr>
          <p:cNvPr id="9" name="Gráfico 8"/>
          <p:cNvGraphicFramePr>
            <a:graphicFrameLocks/>
          </p:cNvGraphicFramePr>
          <p:nvPr>
            <p:extLst>
              <p:ext uri="{D42A27DB-BD31-4B8C-83A1-F6EECF244321}">
                <p14:modId xmlns:p14="http://schemas.microsoft.com/office/powerpoint/2010/main" val="3240899388"/>
              </p:ext>
            </p:extLst>
          </p:nvPr>
        </p:nvGraphicFramePr>
        <p:xfrm>
          <a:off x="413657" y="3141176"/>
          <a:ext cx="4822372" cy="31072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4154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ctrTitle"/>
          </p:nvPr>
        </p:nvSpPr>
        <p:spPr bwMode="auto">
          <a:xfrm>
            <a:off x="139883" y="293178"/>
            <a:ext cx="9144000" cy="7129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r>
              <a:rPr lang="es-AR" altLang="es-AR" sz="2800" dirty="0">
                <a:cs typeface="Arial" panose="020B0604020202020204" pitchFamily="34" charset="0"/>
              </a:rPr>
              <a:t>Resultados: 08 </a:t>
            </a:r>
            <a:r>
              <a:rPr lang="es-AR" altLang="es-AR" sz="2800" dirty="0" err="1">
                <a:cs typeface="Arial" panose="020B0604020202020204" pitchFamily="34" charset="0"/>
              </a:rPr>
              <a:t>Junho</a:t>
            </a:r>
            <a:r>
              <a:rPr lang="es-AR" altLang="es-AR" sz="2800" dirty="0">
                <a:cs typeface="Arial" panose="020B0604020202020204" pitchFamily="34" charset="0"/>
              </a:rPr>
              <a:t> 2016 - </a:t>
            </a:r>
            <a:r>
              <a:rPr lang="es-AR" altLang="es-AR" sz="2000" dirty="0" err="1">
                <a:cs typeface="Arial" panose="020B0604020202020204" pitchFamily="34" charset="0"/>
              </a:rPr>
              <a:t>diâmetro</a:t>
            </a:r>
            <a:r>
              <a:rPr lang="es-AR" altLang="es-AR" sz="2000" dirty="0">
                <a:cs typeface="Arial" panose="020B0604020202020204" pitchFamily="34" charset="0"/>
              </a:rPr>
              <a:t> fruta 6,48cm </a:t>
            </a:r>
          </a:p>
        </p:txBody>
      </p:sp>
      <p:graphicFrame>
        <p:nvGraphicFramePr>
          <p:cNvPr id="2" name="Tabla 1"/>
          <p:cNvGraphicFramePr>
            <a:graphicFrameLocks noGrp="1"/>
          </p:cNvGraphicFramePr>
          <p:nvPr>
            <p:extLst>
              <p:ext uri="{D42A27DB-BD31-4B8C-83A1-F6EECF244321}">
                <p14:modId xmlns:p14="http://schemas.microsoft.com/office/powerpoint/2010/main" val="2833474911"/>
              </p:ext>
            </p:extLst>
          </p:nvPr>
        </p:nvGraphicFramePr>
        <p:xfrm>
          <a:off x="634036" y="1296521"/>
          <a:ext cx="8074534" cy="4842890"/>
        </p:xfrm>
        <a:graphic>
          <a:graphicData uri="http://schemas.openxmlformats.org/drawingml/2006/table">
            <a:tbl>
              <a:tblPr>
                <a:tableStyleId>{5C22544A-7EE6-4342-B048-85BDC9FD1C3A}</a:tableStyleId>
              </a:tblPr>
              <a:tblGrid>
                <a:gridCol w="2554074">
                  <a:extLst>
                    <a:ext uri="{9D8B030D-6E8A-4147-A177-3AD203B41FA5}">
                      <a16:colId xmlns:a16="http://schemas.microsoft.com/office/drawing/2014/main" val="20000"/>
                    </a:ext>
                  </a:extLst>
                </a:gridCol>
                <a:gridCol w="957863">
                  <a:extLst>
                    <a:ext uri="{9D8B030D-6E8A-4147-A177-3AD203B41FA5}">
                      <a16:colId xmlns:a16="http://schemas.microsoft.com/office/drawing/2014/main" val="20001"/>
                    </a:ext>
                  </a:extLst>
                </a:gridCol>
                <a:gridCol w="793093">
                  <a:extLst>
                    <a:ext uri="{9D8B030D-6E8A-4147-A177-3AD203B41FA5}">
                      <a16:colId xmlns:a16="http://schemas.microsoft.com/office/drawing/2014/main" val="20002"/>
                    </a:ext>
                  </a:extLst>
                </a:gridCol>
                <a:gridCol w="929354">
                  <a:extLst>
                    <a:ext uri="{9D8B030D-6E8A-4147-A177-3AD203B41FA5}">
                      <a16:colId xmlns:a16="http://schemas.microsoft.com/office/drawing/2014/main" val="20003"/>
                    </a:ext>
                  </a:extLst>
                </a:gridCol>
                <a:gridCol w="888948">
                  <a:extLst>
                    <a:ext uri="{9D8B030D-6E8A-4147-A177-3AD203B41FA5}">
                      <a16:colId xmlns:a16="http://schemas.microsoft.com/office/drawing/2014/main" val="20004"/>
                    </a:ext>
                  </a:extLst>
                </a:gridCol>
                <a:gridCol w="969760">
                  <a:extLst>
                    <a:ext uri="{9D8B030D-6E8A-4147-A177-3AD203B41FA5}">
                      <a16:colId xmlns:a16="http://schemas.microsoft.com/office/drawing/2014/main" val="20005"/>
                    </a:ext>
                  </a:extLst>
                </a:gridCol>
                <a:gridCol w="981442">
                  <a:extLst>
                    <a:ext uri="{9D8B030D-6E8A-4147-A177-3AD203B41FA5}">
                      <a16:colId xmlns:a16="http://schemas.microsoft.com/office/drawing/2014/main" val="20006"/>
                    </a:ext>
                  </a:extLst>
                </a:gridCol>
              </a:tblGrid>
              <a:tr h="395923">
                <a:tc>
                  <a:txBody>
                    <a:bodyPr/>
                    <a:lstStyle/>
                    <a:p>
                      <a:pPr algn="ctr" fontAlgn="ctr"/>
                      <a:r>
                        <a:rPr lang="es-AR" sz="1200" b="1" u="none" strike="noStrike" dirty="0" err="1">
                          <a:effectLst/>
                        </a:rPr>
                        <a:t>Tratamentos</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Mosqueado</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a:t>
                      </a:r>
                      <a:r>
                        <a:rPr lang="es-AR" sz="1200" b="1" u="none" strike="noStrike" dirty="0" err="1">
                          <a:effectLst/>
                        </a:rPr>
                        <a:t>Botrytis</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Ramaleo</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Cancro </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Pinta Preta </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tc>
                  <a:txBody>
                    <a:bodyPr/>
                    <a:lstStyle/>
                    <a:p>
                      <a:pPr algn="ctr" fontAlgn="ctr"/>
                      <a:r>
                        <a:rPr lang="es-AR" sz="1200" b="1" u="none" strike="noStrike" dirty="0">
                          <a:effectLst/>
                        </a:rPr>
                        <a:t>% </a:t>
                      </a:r>
                      <a:r>
                        <a:rPr lang="es-AR" sz="1200" b="1" u="none" strike="noStrike" dirty="0" err="1">
                          <a:effectLst/>
                        </a:rPr>
                        <a:t>Sadias</a:t>
                      </a:r>
                      <a:endParaRPr lang="es-AR" sz="1200" b="1" i="0" u="none" strike="noStrike" dirty="0">
                        <a:solidFill>
                          <a:srgbClr val="000000"/>
                        </a:solidFill>
                        <a:effectLst/>
                        <a:latin typeface="Calibri" panose="020F0502020204030204" pitchFamily="34" charset="0"/>
                      </a:endParaRPr>
                    </a:p>
                  </a:txBody>
                  <a:tcPr marL="6427" marR="6427" marT="6426" marB="0" anchor="ctr">
                    <a:solidFill>
                      <a:srgbClr val="FFC000"/>
                    </a:solidFill>
                  </a:tcPr>
                </a:tc>
                <a:extLst>
                  <a:ext uri="{0D108BD9-81ED-4DB2-BD59-A6C34878D82A}">
                    <a16:rowId xmlns:a16="http://schemas.microsoft.com/office/drawing/2014/main" val="10000"/>
                  </a:ext>
                </a:extLst>
              </a:tr>
              <a:tr h="395923">
                <a:tc>
                  <a:txBody>
                    <a:bodyPr/>
                    <a:lstStyle/>
                    <a:p>
                      <a:pPr algn="l" fontAlgn="ctr"/>
                      <a:r>
                        <a:rPr lang="es-AR" sz="1200" u="none" strike="noStrike" dirty="0">
                          <a:effectLst/>
                        </a:rPr>
                        <a:t>Oxido Cuproso  ATANOR  0,15%+ </a:t>
                      </a:r>
                      <a:r>
                        <a:rPr lang="es-AR" sz="1200" u="none" strike="noStrike" dirty="0" err="1">
                          <a:effectLst/>
                        </a:rPr>
                        <a:t>Comet</a:t>
                      </a:r>
                      <a:r>
                        <a:rPr lang="es-AR" sz="1200" u="none" strike="noStrike" dirty="0">
                          <a:effectLst/>
                        </a:rPr>
                        <a:t> 0,16%o(2da y 3 era)</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dirty="0">
                          <a:effectLst/>
                        </a:rPr>
                        <a:t>20,2</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27,2</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8,4</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0,0</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48,4</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1"/>
                  </a:ext>
                </a:extLst>
              </a:tr>
              <a:tr h="458824">
                <a:tc>
                  <a:txBody>
                    <a:bodyPr/>
                    <a:lstStyle/>
                    <a:p>
                      <a:pPr algn="l" fontAlgn="ctr"/>
                      <a:r>
                        <a:rPr lang="es-AR" sz="1200" u="none" strike="noStrike" dirty="0">
                          <a:effectLst/>
                        </a:rPr>
                        <a:t>Oxido Cuproso 0,15%  + </a:t>
                      </a:r>
                      <a:r>
                        <a:rPr lang="es-AR" sz="1200" u="none" strike="noStrike" dirty="0" err="1">
                          <a:effectLst/>
                        </a:rPr>
                        <a:t>OxZn</a:t>
                      </a:r>
                      <a:r>
                        <a:rPr lang="es-AR" sz="1200" u="none" strike="noStrike" dirty="0">
                          <a:effectLst/>
                        </a:rPr>
                        <a:t>* 1,1/00+ </a:t>
                      </a:r>
                      <a:r>
                        <a:rPr lang="es-AR" sz="1200" u="none" strike="noStrike" dirty="0" err="1">
                          <a:effectLst/>
                        </a:rPr>
                        <a:t>Comet</a:t>
                      </a:r>
                      <a:r>
                        <a:rPr lang="es-AR" sz="1200" u="none" strike="noStrike" dirty="0">
                          <a:effectLst/>
                        </a:rPr>
                        <a:t> 0,16%o (2da y 3era)</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dirty="0">
                          <a:effectLst/>
                        </a:rPr>
                        <a:t>22,3</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3,2</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25,1</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7,6</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0,6</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47,8</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2"/>
                  </a:ext>
                </a:extLst>
              </a:tr>
              <a:tr h="343493">
                <a:tc>
                  <a:txBody>
                    <a:bodyPr/>
                    <a:lstStyle/>
                    <a:p>
                      <a:pPr algn="l" fontAlgn="ctr"/>
                      <a:r>
                        <a:rPr lang="pt-BR" sz="1200" u="none" strike="noStrike" dirty="0">
                          <a:effectLst/>
                        </a:rPr>
                        <a:t>Oxido </a:t>
                      </a:r>
                      <a:r>
                        <a:rPr lang="pt-BR" sz="1200" u="none" strike="noStrike" dirty="0" err="1">
                          <a:effectLst/>
                        </a:rPr>
                        <a:t>Cuproso</a:t>
                      </a:r>
                      <a:r>
                        <a:rPr lang="pt-BR" sz="1200" u="none" strike="noStrike" dirty="0">
                          <a:effectLst/>
                        </a:rPr>
                        <a:t>  0,15%  + </a:t>
                      </a:r>
                      <a:r>
                        <a:rPr lang="pt-BR" sz="1200" u="none" strike="noStrike" dirty="0" err="1">
                          <a:effectLst/>
                        </a:rPr>
                        <a:t>OxZn</a:t>
                      </a:r>
                      <a:r>
                        <a:rPr lang="pt-BR" sz="1200" u="none" strike="noStrike" dirty="0">
                          <a:effectLst/>
                        </a:rPr>
                        <a:t> 0,11% </a:t>
                      </a:r>
                      <a:endParaRPr lang="pt-B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30,5</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3,5</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24,1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9,7</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1,0</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41,6</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3"/>
                  </a:ext>
                </a:extLst>
              </a:tr>
              <a:tr h="395923">
                <a:tc>
                  <a:txBody>
                    <a:bodyPr/>
                    <a:lstStyle/>
                    <a:p>
                      <a:pPr algn="l" fontAlgn="ctr"/>
                      <a:r>
                        <a:rPr lang="es-AR" sz="1200" u="none" strike="noStrike" dirty="0">
                          <a:effectLst/>
                        </a:rPr>
                        <a:t>Oxido Cuproso**0,15% + </a:t>
                      </a:r>
                      <a:r>
                        <a:rPr lang="es-AR" sz="1200" u="none" strike="noStrike" dirty="0" err="1">
                          <a:effectLst/>
                        </a:rPr>
                        <a:t>Comet</a:t>
                      </a:r>
                      <a:r>
                        <a:rPr lang="es-AR" sz="1200" u="none" strike="noStrike" dirty="0">
                          <a:effectLst/>
                        </a:rPr>
                        <a:t> 0,16%o (2da y 3era) </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dirty="0">
                          <a:effectLst/>
                        </a:rPr>
                        <a:t>45,5</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25,3</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15,4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0,0</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39,7</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4"/>
                  </a:ext>
                </a:extLst>
              </a:tr>
              <a:tr h="343493">
                <a:tc>
                  <a:txBody>
                    <a:bodyPr/>
                    <a:lstStyle/>
                    <a:p>
                      <a:pPr algn="l" fontAlgn="ctr"/>
                      <a:r>
                        <a:rPr lang="pt-BR" sz="1200" u="none" strike="noStrike" dirty="0">
                          <a:effectLst/>
                        </a:rPr>
                        <a:t>Oxido </a:t>
                      </a:r>
                      <a:r>
                        <a:rPr lang="pt-BR" sz="1200" u="none" strike="noStrike" dirty="0" err="1">
                          <a:effectLst/>
                        </a:rPr>
                        <a:t>Cuproso</a:t>
                      </a:r>
                      <a:r>
                        <a:rPr lang="pt-BR" sz="1200" u="none" strike="noStrike" dirty="0">
                          <a:effectLst/>
                        </a:rPr>
                        <a:t> 0,15%  + </a:t>
                      </a:r>
                      <a:r>
                        <a:rPr lang="pt-BR" sz="1200" u="none" strike="noStrike" dirty="0" err="1">
                          <a:effectLst/>
                        </a:rPr>
                        <a:t>OxZn</a:t>
                      </a:r>
                      <a:r>
                        <a:rPr lang="pt-BR" sz="1200" u="none" strike="noStrike" dirty="0">
                          <a:effectLst/>
                        </a:rPr>
                        <a:t> 0,55/00</a:t>
                      </a:r>
                      <a:endParaRPr lang="pt-B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29,4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30,9</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9,4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1,3</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32,8</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5"/>
                  </a:ext>
                </a:extLst>
              </a:tr>
              <a:tr h="343493">
                <a:tc>
                  <a:txBody>
                    <a:bodyPr/>
                    <a:lstStyle/>
                    <a:p>
                      <a:pPr algn="l" fontAlgn="ctr"/>
                      <a:r>
                        <a:rPr lang="es-AR" sz="1200" u="none" strike="noStrike" dirty="0">
                          <a:effectLst/>
                        </a:rPr>
                        <a:t>Oxido Cuproso 0,15% </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31,6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2,7</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32,6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effectLst/>
                        </a:rPr>
                        <a:t>8,0</a:t>
                      </a:r>
                      <a:endParaRPr lang="es-AR" sz="1200" b="1" i="0" u="none" strike="noStrike" dirty="0">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0,3</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30,9</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6"/>
                  </a:ext>
                </a:extLst>
              </a:tr>
              <a:tr h="395923">
                <a:tc>
                  <a:txBody>
                    <a:bodyPr/>
                    <a:lstStyle/>
                    <a:p>
                      <a:pPr algn="l" fontAlgn="ctr"/>
                      <a:r>
                        <a:rPr lang="fr-FR" sz="1200" u="none" strike="noStrike" dirty="0" err="1">
                          <a:effectLst/>
                        </a:rPr>
                        <a:t>Ox</a:t>
                      </a:r>
                      <a:r>
                        <a:rPr lang="fr-FR" sz="1200" u="none" strike="noStrike" dirty="0">
                          <a:effectLst/>
                        </a:rPr>
                        <a:t> </a:t>
                      </a:r>
                      <a:r>
                        <a:rPr lang="fr-FR" sz="1200" u="none" strike="noStrike" dirty="0" err="1">
                          <a:effectLst/>
                        </a:rPr>
                        <a:t>cuproso</a:t>
                      </a:r>
                      <a:r>
                        <a:rPr lang="fr-FR" sz="1200" u="none" strike="noStrike" dirty="0">
                          <a:effectLst/>
                        </a:rPr>
                        <a:t> 0,15%  + </a:t>
                      </a:r>
                      <a:r>
                        <a:rPr lang="fr-FR" sz="1200" u="none" strike="noStrike" dirty="0" err="1">
                          <a:effectLst/>
                        </a:rPr>
                        <a:t>Comet</a:t>
                      </a:r>
                      <a:r>
                        <a:rPr lang="fr-FR" sz="1200" u="none" strike="noStrike" dirty="0">
                          <a:effectLst/>
                        </a:rPr>
                        <a:t> en 3ra y 4ta</a:t>
                      </a:r>
                      <a:endParaRPr lang="fr-F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30,2</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2,8</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34,1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11,7</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30,5</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7"/>
                  </a:ext>
                </a:extLst>
              </a:tr>
              <a:tr h="343493">
                <a:tc>
                  <a:txBody>
                    <a:bodyPr/>
                    <a:lstStyle/>
                    <a:p>
                      <a:pPr algn="l" fontAlgn="ctr"/>
                      <a:r>
                        <a:rPr lang="es-AR" sz="1200" u="none" strike="noStrike" dirty="0" err="1">
                          <a:effectLst/>
                        </a:rPr>
                        <a:t>Ox</a:t>
                      </a:r>
                      <a:r>
                        <a:rPr lang="es-AR" sz="1200" u="none" strike="noStrike" dirty="0">
                          <a:effectLst/>
                        </a:rPr>
                        <a:t> cuproso 0,15%</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39,0</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31,0</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7,9</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28,1</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8"/>
                  </a:ext>
                </a:extLst>
              </a:tr>
              <a:tr h="395923">
                <a:tc>
                  <a:txBody>
                    <a:bodyPr/>
                    <a:lstStyle/>
                    <a:p>
                      <a:pPr algn="l" fontAlgn="ctr"/>
                      <a:r>
                        <a:rPr lang="pt-BR" sz="1200" u="none" strike="noStrike" dirty="0">
                          <a:effectLst/>
                        </a:rPr>
                        <a:t>Oxido </a:t>
                      </a:r>
                      <a:r>
                        <a:rPr lang="pt-BR" sz="1200" u="none" strike="noStrike" dirty="0" err="1">
                          <a:effectLst/>
                        </a:rPr>
                        <a:t>cuproso</a:t>
                      </a:r>
                      <a:r>
                        <a:rPr lang="pt-BR" sz="1200" u="none" strike="noStrike" dirty="0">
                          <a:effectLst/>
                        </a:rPr>
                        <a:t> </a:t>
                      </a:r>
                      <a:r>
                        <a:rPr lang="pt-BR" sz="1200" u="none" strike="noStrike" dirty="0" err="1">
                          <a:effectLst/>
                        </a:rPr>
                        <a:t>Quimetal</a:t>
                      </a:r>
                      <a:r>
                        <a:rPr lang="pt-BR" sz="1200" u="none" strike="noStrike" dirty="0">
                          <a:effectLst/>
                        </a:rPr>
                        <a:t> (</a:t>
                      </a:r>
                      <a:r>
                        <a:rPr lang="pt-BR" sz="1200" u="none" strike="noStrike" dirty="0" err="1">
                          <a:effectLst/>
                        </a:rPr>
                        <a:t>Cuprodul</a:t>
                      </a:r>
                      <a:r>
                        <a:rPr lang="pt-BR" sz="1200" u="none" strike="noStrike" dirty="0">
                          <a:effectLst/>
                        </a:rPr>
                        <a:t>) 0,15%</a:t>
                      </a:r>
                      <a:endParaRPr lang="pt-B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37,1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3,3</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28,9</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10,8</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27,8</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09"/>
                  </a:ext>
                </a:extLst>
              </a:tr>
              <a:tr h="343493">
                <a:tc>
                  <a:txBody>
                    <a:bodyPr/>
                    <a:lstStyle/>
                    <a:p>
                      <a:pPr algn="l" fontAlgn="ctr"/>
                      <a:r>
                        <a:rPr lang="pt-BR" sz="1200" u="none" strike="noStrike" dirty="0">
                          <a:effectLst/>
                        </a:rPr>
                        <a:t>Oxido </a:t>
                      </a:r>
                      <a:r>
                        <a:rPr lang="pt-BR" sz="1200" u="none" strike="noStrike" dirty="0" err="1">
                          <a:effectLst/>
                        </a:rPr>
                        <a:t>Cuproso</a:t>
                      </a:r>
                      <a:r>
                        <a:rPr lang="pt-BR" sz="1200" u="none" strike="noStrike" dirty="0">
                          <a:effectLst/>
                        </a:rPr>
                        <a:t> 0,13% + </a:t>
                      </a:r>
                      <a:r>
                        <a:rPr lang="pt-BR" sz="1200" u="none" strike="noStrike" dirty="0" err="1">
                          <a:effectLst/>
                        </a:rPr>
                        <a:t>OxZn</a:t>
                      </a:r>
                      <a:r>
                        <a:rPr lang="pt-BR" sz="1200" u="none" strike="noStrike" dirty="0">
                          <a:effectLst/>
                        </a:rPr>
                        <a:t> 0,11%</a:t>
                      </a:r>
                      <a:endParaRPr lang="pt-B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41,1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2,0</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28,0</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11,3</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1,5</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27,5</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10"/>
                  </a:ext>
                </a:extLst>
              </a:tr>
              <a:tr h="343493">
                <a:tc>
                  <a:txBody>
                    <a:bodyPr/>
                    <a:lstStyle/>
                    <a:p>
                      <a:pPr algn="l" fontAlgn="ctr"/>
                      <a:r>
                        <a:rPr lang="es-AR" sz="1200" u="none" strike="noStrike" dirty="0">
                          <a:effectLst/>
                        </a:rPr>
                        <a:t>Hidróxido de cobre 0,19%</a:t>
                      </a:r>
                      <a:endParaRPr lang="es-AR" sz="1200" b="0" i="0" u="none" strike="noStrike" dirty="0">
                        <a:solidFill>
                          <a:srgbClr val="000000"/>
                        </a:solidFill>
                        <a:effectLst/>
                        <a:latin typeface="Calibri" panose="020F0502020204030204" pitchFamily="34" charset="0"/>
                      </a:endParaRPr>
                    </a:p>
                  </a:txBody>
                  <a:tcPr marL="6427" marR="6427" marT="6426" marB="0" anchor="ctr"/>
                </a:tc>
                <a:tc>
                  <a:txBody>
                    <a:bodyPr/>
                    <a:lstStyle/>
                    <a:p>
                      <a:pPr algn="ctr" fontAlgn="b"/>
                      <a:r>
                        <a:rPr lang="es-AR" sz="1200" u="none" strike="noStrike">
                          <a:effectLst/>
                        </a:rPr>
                        <a:t>41,2</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3,4</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29,3</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9,1</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u="none" strike="noStrike">
                          <a:effectLst/>
                        </a:rPr>
                        <a:t>0,6</a:t>
                      </a:r>
                      <a:endParaRPr lang="es-AR" sz="1200" b="1" i="0" u="none" strike="noStrike">
                        <a:solidFill>
                          <a:srgbClr val="00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effectLst/>
                        </a:rPr>
                        <a:t>25,1</a:t>
                      </a:r>
                      <a:endParaRPr lang="es-AR" sz="1200" b="1" i="0" u="none" strike="noStrike" dirty="0">
                        <a:solidFill>
                          <a:srgbClr val="00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11"/>
                  </a:ext>
                </a:extLst>
              </a:tr>
              <a:tr h="343493">
                <a:tc>
                  <a:txBody>
                    <a:bodyPr/>
                    <a:lstStyle/>
                    <a:p>
                      <a:pPr algn="l" fontAlgn="ctr"/>
                      <a:r>
                        <a:rPr lang="es-AR" sz="1200" u="none" strike="noStrike" dirty="0" err="1">
                          <a:solidFill>
                            <a:srgbClr val="FF0000"/>
                          </a:solidFill>
                          <a:effectLst/>
                        </a:rPr>
                        <a:t>Testemunha</a:t>
                      </a:r>
                      <a:endParaRPr lang="es-AR" sz="1200" b="1" i="0" u="none" strike="noStrike" dirty="0">
                        <a:solidFill>
                          <a:srgbClr val="FF0000"/>
                        </a:solidFill>
                        <a:effectLst/>
                        <a:latin typeface="Calibri" panose="020F0502020204030204" pitchFamily="34" charset="0"/>
                      </a:endParaRPr>
                    </a:p>
                  </a:txBody>
                  <a:tcPr marL="6427" marR="6427" marT="6426" marB="0" anchor="ctr"/>
                </a:tc>
                <a:tc>
                  <a:txBody>
                    <a:bodyPr/>
                    <a:lstStyle/>
                    <a:p>
                      <a:pPr algn="ctr" fontAlgn="b"/>
                      <a:r>
                        <a:rPr lang="es-AR" sz="1200" u="none" strike="noStrike" dirty="0">
                          <a:solidFill>
                            <a:srgbClr val="FF0000"/>
                          </a:solidFill>
                          <a:effectLst/>
                        </a:rPr>
                        <a:t>56,0</a:t>
                      </a:r>
                      <a:endParaRPr lang="es-AR" sz="1200" b="1" i="0" u="none" strike="noStrike" dirty="0">
                        <a:solidFill>
                          <a:srgbClr val="FF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solidFill>
                            <a:srgbClr val="FF0000"/>
                          </a:solidFill>
                          <a:effectLst/>
                        </a:rPr>
                        <a:t>1,6</a:t>
                      </a:r>
                      <a:endParaRPr lang="es-AR" sz="1200" b="1" i="0" u="none" strike="noStrike" dirty="0">
                        <a:solidFill>
                          <a:srgbClr val="FF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solidFill>
                            <a:srgbClr val="FF0000"/>
                          </a:solidFill>
                          <a:effectLst/>
                        </a:rPr>
                        <a:t>14,2</a:t>
                      </a:r>
                      <a:endParaRPr lang="es-AR" sz="1200" b="1" i="0" u="none" strike="noStrike" dirty="0">
                        <a:solidFill>
                          <a:srgbClr val="FF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solidFill>
                            <a:srgbClr val="FF0000"/>
                          </a:solidFill>
                          <a:effectLst/>
                        </a:rPr>
                        <a:t>30,0</a:t>
                      </a:r>
                      <a:endParaRPr lang="es-AR" sz="1200" b="1" i="0" u="none" strike="noStrike" dirty="0">
                        <a:solidFill>
                          <a:srgbClr val="FF0000"/>
                        </a:solidFill>
                        <a:effectLst/>
                        <a:latin typeface="Calibri" panose="020F0502020204030204" pitchFamily="34" charset="0"/>
                      </a:endParaRPr>
                    </a:p>
                  </a:txBody>
                  <a:tcPr marL="6427" marR="6427" marT="6426" marB="0" anchor="b"/>
                </a:tc>
                <a:tc>
                  <a:txBody>
                    <a:bodyPr/>
                    <a:lstStyle/>
                    <a:p>
                      <a:pPr algn="ctr" fontAlgn="b"/>
                      <a:r>
                        <a:rPr lang="es-AR" sz="1200" u="none" strike="noStrike" dirty="0">
                          <a:solidFill>
                            <a:srgbClr val="FF0000"/>
                          </a:solidFill>
                          <a:effectLst/>
                        </a:rPr>
                        <a:t>5,2</a:t>
                      </a:r>
                      <a:endParaRPr lang="es-AR" sz="1200" b="1" i="0" u="none" strike="noStrike" dirty="0">
                        <a:solidFill>
                          <a:srgbClr val="FF0000"/>
                        </a:solidFill>
                        <a:effectLst/>
                        <a:latin typeface="Calibri" panose="020F0502020204030204" pitchFamily="34" charset="0"/>
                      </a:endParaRPr>
                    </a:p>
                  </a:txBody>
                  <a:tcPr marL="6427" marR="6427" marT="6426" marB="0" anchor="b"/>
                </a:tc>
                <a:tc>
                  <a:txBody>
                    <a:bodyPr/>
                    <a:lstStyle/>
                    <a:p>
                      <a:pPr algn="ctr" fontAlgn="b"/>
                      <a:r>
                        <a:rPr lang="es-AR" sz="1200" b="1" u="none" strike="noStrike" dirty="0">
                          <a:solidFill>
                            <a:srgbClr val="FF0000"/>
                          </a:solidFill>
                          <a:effectLst/>
                        </a:rPr>
                        <a:t>2,3</a:t>
                      </a:r>
                      <a:endParaRPr lang="es-AR" sz="1200" b="1" i="0" u="none" strike="noStrike" dirty="0">
                        <a:solidFill>
                          <a:srgbClr val="FF0000"/>
                        </a:solidFill>
                        <a:effectLst/>
                        <a:latin typeface="Calibri" panose="020F0502020204030204" pitchFamily="34" charset="0"/>
                      </a:endParaRPr>
                    </a:p>
                  </a:txBody>
                  <a:tcPr marL="6427" marR="6427" marT="6426" marB="0" anchor="b"/>
                </a:tc>
                <a:extLst>
                  <a:ext uri="{0D108BD9-81ED-4DB2-BD59-A6C34878D82A}">
                    <a16:rowId xmlns:a16="http://schemas.microsoft.com/office/drawing/2014/main" val="10012"/>
                  </a:ext>
                </a:extLst>
              </a:tr>
            </a:tbl>
          </a:graphicData>
        </a:graphic>
      </p:graphicFrame>
      <p:sp>
        <p:nvSpPr>
          <p:cNvPr id="17557" name="CuadroTexto 4"/>
          <p:cNvSpPr txBox="1">
            <a:spLocks noChangeArrowheads="1"/>
          </p:cNvSpPr>
          <p:nvPr/>
        </p:nvSpPr>
        <p:spPr bwMode="auto">
          <a:xfrm>
            <a:off x="3414315" y="6265098"/>
            <a:ext cx="2266583" cy="3293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AR" altLang="es-AR" sz="1540" dirty="0" err="1"/>
              <a:t>Rto</a:t>
            </a:r>
            <a:r>
              <a:rPr lang="es-AR" altLang="es-AR" sz="1540" dirty="0"/>
              <a:t> </a:t>
            </a:r>
            <a:r>
              <a:rPr lang="es-AR" altLang="es-AR" sz="1540" dirty="0" err="1"/>
              <a:t>Embalagem</a:t>
            </a:r>
            <a:r>
              <a:rPr lang="es-AR" altLang="es-AR" sz="1540" dirty="0"/>
              <a:t>: 28 e 37%</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364765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475732674"/>
              </p:ext>
            </p:extLst>
          </p:nvPr>
        </p:nvGraphicFramePr>
        <p:xfrm>
          <a:off x="232128" y="1302236"/>
          <a:ext cx="4131301" cy="4899252"/>
        </p:xfrm>
        <a:graphic>
          <a:graphicData uri="http://schemas.openxmlformats.org/drawingml/2006/table">
            <a:tbl>
              <a:tblPr>
                <a:tableStyleId>{5C22544A-7EE6-4342-B048-85BDC9FD1C3A}</a:tableStyleId>
              </a:tblPr>
              <a:tblGrid>
                <a:gridCol w="1020480">
                  <a:extLst>
                    <a:ext uri="{9D8B030D-6E8A-4147-A177-3AD203B41FA5}">
                      <a16:colId xmlns:a16="http://schemas.microsoft.com/office/drawing/2014/main" val="20000"/>
                    </a:ext>
                  </a:extLst>
                </a:gridCol>
                <a:gridCol w="2090341">
                  <a:extLst>
                    <a:ext uri="{9D8B030D-6E8A-4147-A177-3AD203B41FA5}">
                      <a16:colId xmlns:a16="http://schemas.microsoft.com/office/drawing/2014/main" val="20001"/>
                    </a:ext>
                  </a:extLst>
                </a:gridCol>
                <a:gridCol w="1020480">
                  <a:extLst>
                    <a:ext uri="{9D8B030D-6E8A-4147-A177-3AD203B41FA5}">
                      <a16:colId xmlns:a16="http://schemas.microsoft.com/office/drawing/2014/main" val="20002"/>
                    </a:ext>
                  </a:extLst>
                </a:gridCol>
              </a:tblGrid>
              <a:tr h="331498">
                <a:tc>
                  <a:txBody>
                    <a:bodyPr/>
                    <a:lstStyle/>
                    <a:p>
                      <a:pPr algn="ctr" fontAlgn="ctr"/>
                      <a:r>
                        <a:rPr lang="es-AR" sz="1400" b="1" u="none" strike="noStrike" dirty="0">
                          <a:effectLst/>
                        </a:rPr>
                        <a:t>N°</a:t>
                      </a:r>
                      <a:endParaRPr lang="es-AR" sz="1400" b="1"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ctr"/>
                      <a:r>
                        <a:rPr lang="es-AR" sz="1400" b="1" u="none" strike="noStrike" dirty="0" err="1">
                          <a:effectLst/>
                        </a:rPr>
                        <a:t>Tratamentos</a:t>
                      </a:r>
                      <a:endParaRPr lang="es-AR" sz="1400" b="1"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ctr"/>
                      <a:r>
                        <a:rPr lang="es-AR" sz="1400" b="1" u="none" strike="noStrike" dirty="0">
                          <a:effectLst/>
                        </a:rPr>
                        <a:t>% </a:t>
                      </a:r>
                      <a:r>
                        <a:rPr lang="es-AR" sz="1400" b="1" u="none" strike="noStrike" dirty="0" err="1">
                          <a:effectLst/>
                        </a:rPr>
                        <a:t>Embalável</a:t>
                      </a:r>
                      <a:endParaRPr lang="es-AR" sz="1400" b="1" i="0" u="none" strike="noStrike" dirty="0">
                        <a:solidFill>
                          <a:srgbClr val="000000"/>
                        </a:solidFill>
                        <a:effectLst/>
                        <a:latin typeface="Calibri" panose="020F0502020204030204" pitchFamily="34" charset="0"/>
                      </a:endParaRPr>
                    </a:p>
                  </a:txBody>
                  <a:tcPr marL="6520" marR="6520" marT="6519" marB="0" anchor="ctr"/>
                </a:tc>
                <a:extLst>
                  <a:ext uri="{0D108BD9-81ED-4DB2-BD59-A6C34878D82A}">
                    <a16:rowId xmlns:a16="http://schemas.microsoft.com/office/drawing/2014/main" val="10000"/>
                  </a:ext>
                </a:extLst>
              </a:tr>
              <a:tr h="460862">
                <a:tc>
                  <a:txBody>
                    <a:bodyPr/>
                    <a:lstStyle/>
                    <a:p>
                      <a:pPr algn="ctr" fontAlgn="ctr"/>
                      <a:r>
                        <a:rPr lang="es-AR" sz="1400" b="1" u="none" strike="noStrike" dirty="0">
                          <a:solidFill>
                            <a:schemeClr val="tx1"/>
                          </a:solidFill>
                          <a:effectLst/>
                        </a:rPr>
                        <a:t>T2</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es-AR" sz="1400" u="none" strike="noStrike" dirty="0">
                          <a:effectLst/>
                        </a:rPr>
                        <a:t>Oxido Cuproso  ATANOR  1,5/00+ </a:t>
                      </a:r>
                      <a:r>
                        <a:rPr lang="es-AR" sz="1400" u="none" strike="noStrike" dirty="0" err="1">
                          <a:effectLst/>
                        </a:rPr>
                        <a:t>Comet</a:t>
                      </a:r>
                      <a:r>
                        <a:rPr lang="es-AR" sz="1400" u="none" strike="noStrike" dirty="0">
                          <a:effectLst/>
                        </a:rPr>
                        <a:t> 0,16%o(2da y 3 era)</a:t>
                      </a:r>
                      <a:endParaRPr lang="es-A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48,4</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1"/>
                  </a:ext>
                </a:extLst>
              </a:tr>
              <a:tr h="444692">
                <a:tc>
                  <a:txBody>
                    <a:bodyPr/>
                    <a:lstStyle/>
                    <a:p>
                      <a:pPr algn="ctr" fontAlgn="ctr"/>
                      <a:r>
                        <a:rPr lang="es-AR" sz="1400" b="1" u="none" strike="noStrike" dirty="0">
                          <a:solidFill>
                            <a:schemeClr val="tx1"/>
                          </a:solidFill>
                          <a:effectLst/>
                        </a:rPr>
                        <a:t>T3</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es-AR" sz="1400" u="none" strike="noStrike" dirty="0">
                          <a:effectLst/>
                        </a:rPr>
                        <a:t>Oxido Cuproso 1,5/00 + </a:t>
                      </a:r>
                      <a:r>
                        <a:rPr lang="es-AR" sz="1400" u="none" strike="noStrike" dirty="0" err="1">
                          <a:effectLst/>
                        </a:rPr>
                        <a:t>OxZn</a:t>
                      </a:r>
                      <a:r>
                        <a:rPr lang="es-AR" sz="1400" u="none" strike="noStrike" dirty="0">
                          <a:effectLst/>
                        </a:rPr>
                        <a:t> 1,1/00+ </a:t>
                      </a:r>
                      <a:r>
                        <a:rPr lang="es-AR" sz="1400" u="none" strike="noStrike" dirty="0" err="1">
                          <a:effectLst/>
                        </a:rPr>
                        <a:t>Comet</a:t>
                      </a:r>
                      <a:r>
                        <a:rPr lang="es-AR" sz="1400" u="none" strike="noStrike" dirty="0">
                          <a:effectLst/>
                        </a:rPr>
                        <a:t> 0,16%o (2da y 3era)</a:t>
                      </a:r>
                      <a:endParaRPr lang="es-A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47,8</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2"/>
                  </a:ext>
                </a:extLst>
              </a:tr>
              <a:tr h="337561">
                <a:tc>
                  <a:txBody>
                    <a:bodyPr/>
                    <a:lstStyle/>
                    <a:p>
                      <a:pPr algn="ctr" fontAlgn="ctr"/>
                      <a:r>
                        <a:rPr lang="es-AR" sz="1400" b="1" u="none" strike="noStrike" dirty="0">
                          <a:solidFill>
                            <a:schemeClr val="tx1"/>
                          </a:solidFill>
                          <a:effectLst/>
                        </a:rPr>
                        <a:t>T4</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pt-BR" sz="1400" u="none" strike="noStrike" dirty="0">
                          <a:effectLst/>
                        </a:rPr>
                        <a:t>Oxido </a:t>
                      </a:r>
                      <a:r>
                        <a:rPr lang="pt-BR" sz="1400" u="none" strike="noStrike" dirty="0" err="1">
                          <a:effectLst/>
                        </a:rPr>
                        <a:t>Cuproso</a:t>
                      </a:r>
                      <a:r>
                        <a:rPr lang="pt-BR" sz="1400" u="none" strike="noStrike" dirty="0">
                          <a:effectLst/>
                        </a:rPr>
                        <a:t>  1,5/00 + </a:t>
                      </a:r>
                      <a:r>
                        <a:rPr lang="pt-BR" sz="1400" u="none" strike="noStrike" dirty="0" err="1">
                          <a:effectLst/>
                        </a:rPr>
                        <a:t>OxZn</a:t>
                      </a:r>
                      <a:r>
                        <a:rPr lang="pt-BR" sz="1400" u="none" strike="noStrike" dirty="0">
                          <a:effectLst/>
                        </a:rPr>
                        <a:t> 1,1/00</a:t>
                      </a:r>
                      <a:endParaRPr lang="pt-B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41,6</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3"/>
                  </a:ext>
                </a:extLst>
              </a:tr>
              <a:tr h="337561">
                <a:tc>
                  <a:txBody>
                    <a:bodyPr/>
                    <a:lstStyle/>
                    <a:p>
                      <a:pPr algn="ctr" fontAlgn="ctr"/>
                      <a:r>
                        <a:rPr lang="es-AR" sz="1400" b="1" u="none" strike="noStrike" dirty="0">
                          <a:solidFill>
                            <a:schemeClr val="tx1"/>
                          </a:solidFill>
                          <a:effectLst/>
                        </a:rPr>
                        <a:t>T1</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es-AR" sz="1400" u="none" strike="noStrike" dirty="0">
                          <a:effectLst/>
                        </a:rPr>
                        <a:t>Oxido Cuproso 1,5/00 + </a:t>
                      </a:r>
                      <a:r>
                        <a:rPr lang="es-AR" sz="1400" u="none" strike="noStrike" dirty="0" err="1">
                          <a:effectLst/>
                        </a:rPr>
                        <a:t>Comet</a:t>
                      </a:r>
                      <a:r>
                        <a:rPr lang="es-AR" sz="1400" u="none" strike="noStrike" dirty="0">
                          <a:effectLst/>
                        </a:rPr>
                        <a:t> 0,16%o (2da y 3era) </a:t>
                      </a:r>
                      <a:endParaRPr lang="es-A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39,7</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4"/>
                  </a:ext>
                </a:extLst>
              </a:tr>
              <a:tr h="337561">
                <a:tc>
                  <a:txBody>
                    <a:bodyPr/>
                    <a:lstStyle/>
                    <a:p>
                      <a:pPr algn="ctr" fontAlgn="ctr"/>
                      <a:r>
                        <a:rPr lang="es-AR" sz="1400" b="1" u="none" strike="noStrike" dirty="0">
                          <a:solidFill>
                            <a:schemeClr val="tx1"/>
                          </a:solidFill>
                          <a:effectLst/>
                        </a:rPr>
                        <a:t>T6</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pt-BR" sz="1400" u="none" strike="noStrike" dirty="0">
                          <a:effectLst/>
                        </a:rPr>
                        <a:t>Oxido </a:t>
                      </a:r>
                      <a:r>
                        <a:rPr lang="pt-BR" sz="1400" u="none" strike="noStrike" dirty="0" err="1">
                          <a:effectLst/>
                        </a:rPr>
                        <a:t>Cuproso</a:t>
                      </a:r>
                      <a:r>
                        <a:rPr lang="pt-BR" sz="1400" u="none" strike="noStrike" dirty="0">
                          <a:effectLst/>
                        </a:rPr>
                        <a:t> 1,5/00 + </a:t>
                      </a:r>
                      <a:r>
                        <a:rPr lang="pt-BR" sz="1400" u="none" strike="noStrike" dirty="0" err="1">
                          <a:effectLst/>
                        </a:rPr>
                        <a:t>OxZn</a:t>
                      </a:r>
                      <a:r>
                        <a:rPr lang="pt-BR" sz="1400" u="none" strike="noStrike" dirty="0">
                          <a:effectLst/>
                        </a:rPr>
                        <a:t> 0,55/00</a:t>
                      </a:r>
                      <a:endParaRPr lang="pt-B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32,8</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5"/>
                  </a:ext>
                </a:extLst>
              </a:tr>
              <a:tr h="337561">
                <a:tc>
                  <a:txBody>
                    <a:bodyPr/>
                    <a:lstStyle/>
                    <a:p>
                      <a:pPr algn="ctr" fontAlgn="ctr"/>
                      <a:r>
                        <a:rPr lang="es-AR" sz="1400" b="1" u="none" strike="noStrike" dirty="0">
                          <a:solidFill>
                            <a:schemeClr val="tx1"/>
                          </a:solidFill>
                          <a:effectLst/>
                        </a:rPr>
                        <a:t>T7</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es-AR" sz="1400" u="none" strike="noStrike" dirty="0">
                          <a:effectLst/>
                        </a:rPr>
                        <a:t>Oxido Cuproso 1,5/00 </a:t>
                      </a:r>
                      <a:endParaRPr lang="es-A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30,9</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6"/>
                  </a:ext>
                </a:extLst>
              </a:tr>
              <a:tr h="337561">
                <a:tc>
                  <a:txBody>
                    <a:bodyPr/>
                    <a:lstStyle/>
                    <a:p>
                      <a:pPr algn="ctr" fontAlgn="ctr"/>
                      <a:r>
                        <a:rPr lang="es-AR" sz="1400" b="1" u="none" strike="noStrike" dirty="0">
                          <a:solidFill>
                            <a:schemeClr val="tx1"/>
                          </a:solidFill>
                          <a:effectLst/>
                        </a:rPr>
                        <a:t>T11</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fr-FR" sz="1400" u="none" strike="noStrike" dirty="0" err="1">
                          <a:effectLst/>
                        </a:rPr>
                        <a:t>Ox</a:t>
                      </a:r>
                      <a:r>
                        <a:rPr lang="fr-FR" sz="1400" u="none" strike="noStrike" dirty="0">
                          <a:effectLst/>
                        </a:rPr>
                        <a:t> </a:t>
                      </a:r>
                      <a:r>
                        <a:rPr lang="fr-FR" sz="1400" u="none" strike="noStrike" dirty="0" err="1">
                          <a:effectLst/>
                        </a:rPr>
                        <a:t>cupr</a:t>
                      </a:r>
                      <a:r>
                        <a:rPr lang="fr-FR" sz="1400" u="none" strike="noStrike" dirty="0">
                          <a:effectLst/>
                        </a:rPr>
                        <a:t> 1,5/00/ + </a:t>
                      </a:r>
                      <a:r>
                        <a:rPr lang="fr-FR" sz="1400" u="none" strike="noStrike" dirty="0" err="1">
                          <a:effectLst/>
                        </a:rPr>
                        <a:t>Comet</a:t>
                      </a:r>
                      <a:r>
                        <a:rPr lang="fr-FR" sz="1400" u="none" strike="noStrike" dirty="0">
                          <a:effectLst/>
                        </a:rPr>
                        <a:t> en 3ra y 4ta</a:t>
                      </a:r>
                      <a:endParaRPr lang="fr-F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30,5</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7"/>
                  </a:ext>
                </a:extLst>
              </a:tr>
              <a:tr h="337561">
                <a:tc>
                  <a:txBody>
                    <a:bodyPr/>
                    <a:lstStyle/>
                    <a:p>
                      <a:pPr algn="ctr" fontAlgn="ctr"/>
                      <a:r>
                        <a:rPr lang="es-AR" sz="1400" b="1" u="none" strike="noStrike" dirty="0">
                          <a:solidFill>
                            <a:schemeClr val="tx1"/>
                          </a:solidFill>
                          <a:effectLst/>
                        </a:rPr>
                        <a:t>T9</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pt-BR" sz="1400" u="none" strike="noStrike" dirty="0">
                          <a:effectLst/>
                        </a:rPr>
                        <a:t>Oxido </a:t>
                      </a:r>
                      <a:r>
                        <a:rPr lang="pt-BR" sz="1400" u="none" strike="noStrike" dirty="0" err="1">
                          <a:effectLst/>
                        </a:rPr>
                        <a:t>cuproso</a:t>
                      </a:r>
                      <a:r>
                        <a:rPr lang="pt-BR" sz="1400" u="none" strike="noStrike" dirty="0">
                          <a:effectLst/>
                        </a:rPr>
                        <a:t> </a:t>
                      </a:r>
                      <a:r>
                        <a:rPr lang="pt-BR" sz="1400" u="none" strike="noStrike" dirty="0" err="1">
                          <a:effectLst/>
                        </a:rPr>
                        <a:t>Quimetal</a:t>
                      </a:r>
                      <a:r>
                        <a:rPr lang="pt-BR" sz="1400" u="none" strike="noStrike" dirty="0">
                          <a:effectLst/>
                        </a:rPr>
                        <a:t> (</a:t>
                      </a:r>
                      <a:r>
                        <a:rPr lang="pt-BR" sz="1400" u="none" strike="noStrike" dirty="0" err="1">
                          <a:effectLst/>
                        </a:rPr>
                        <a:t>Cuprodul</a:t>
                      </a:r>
                      <a:r>
                        <a:rPr lang="pt-BR" sz="1400" u="none" strike="noStrike" dirty="0">
                          <a:effectLst/>
                        </a:rPr>
                        <a:t>) 1,5%0</a:t>
                      </a:r>
                      <a:endParaRPr lang="pt-B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27,8</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8"/>
                  </a:ext>
                </a:extLst>
              </a:tr>
              <a:tr h="337561">
                <a:tc>
                  <a:txBody>
                    <a:bodyPr/>
                    <a:lstStyle/>
                    <a:p>
                      <a:pPr algn="ctr" fontAlgn="ctr"/>
                      <a:r>
                        <a:rPr lang="es-AR" sz="1400" b="1" u="none" strike="noStrike" dirty="0">
                          <a:solidFill>
                            <a:schemeClr val="tx1"/>
                          </a:solidFill>
                          <a:effectLst/>
                        </a:rPr>
                        <a:t>T5</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pt-BR" sz="1400" u="none" strike="noStrike" dirty="0">
                          <a:effectLst/>
                        </a:rPr>
                        <a:t>Oxido </a:t>
                      </a:r>
                      <a:r>
                        <a:rPr lang="pt-BR" sz="1400" u="none" strike="noStrike" dirty="0" err="1">
                          <a:effectLst/>
                        </a:rPr>
                        <a:t>Cuproso</a:t>
                      </a:r>
                      <a:r>
                        <a:rPr lang="pt-BR" sz="1400" u="none" strike="noStrike" dirty="0">
                          <a:effectLst/>
                        </a:rPr>
                        <a:t> 1,3/00 + </a:t>
                      </a:r>
                      <a:r>
                        <a:rPr lang="pt-BR" sz="1400" u="none" strike="noStrike" dirty="0" err="1">
                          <a:effectLst/>
                        </a:rPr>
                        <a:t>OxZn</a:t>
                      </a:r>
                      <a:r>
                        <a:rPr lang="pt-BR" sz="1400" u="none" strike="noStrike" dirty="0">
                          <a:effectLst/>
                        </a:rPr>
                        <a:t> 1,1/00</a:t>
                      </a:r>
                      <a:endParaRPr lang="pt-B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27,5</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09"/>
                  </a:ext>
                </a:extLst>
              </a:tr>
              <a:tr h="337561">
                <a:tc>
                  <a:txBody>
                    <a:bodyPr/>
                    <a:lstStyle/>
                    <a:p>
                      <a:pPr algn="ctr" fontAlgn="ctr"/>
                      <a:r>
                        <a:rPr lang="es-AR" sz="1400" b="1" u="none" strike="noStrike" dirty="0">
                          <a:solidFill>
                            <a:schemeClr val="tx1"/>
                          </a:solidFill>
                          <a:effectLst/>
                        </a:rPr>
                        <a:t>T8</a:t>
                      </a:r>
                      <a:endParaRPr lang="es-AR" sz="1400" b="1" i="0" u="none" strike="noStrike" dirty="0">
                        <a:solidFill>
                          <a:schemeClr val="tx1"/>
                        </a:solidFill>
                        <a:effectLst/>
                        <a:latin typeface="Calibri" panose="020F0502020204030204" pitchFamily="34" charset="0"/>
                      </a:endParaRPr>
                    </a:p>
                  </a:txBody>
                  <a:tcPr marL="6520" marR="6520" marT="6519" marB="0" anchor="ctr"/>
                </a:tc>
                <a:tc>
                  <a:txBody>
                    <a:bodyPr/>
                    <a:lstStyle/>
                    <a:p>
                      <a:pPr algn="l" fontAlgn="ctr"/>
                      <a:r>
                        <a:rPr lang="es-AR" sz="1400" u="none" strike="noStrike" dirty="0">
                          <a:effectLst/>
                        </a:rPr>
                        <a:t>Hidróxido de cobre 1,9/00</a:t>
                      </a:r>
                      <a:endParaRPr lang="es-AR" sz="1400" b="0" i="0" u="none" strike="noStrike" dirty="0">
                        <a:solidFill>
                          <a:srgbClr val="000000"/>
                        </a:solidFill>
                        <a:effectLst/>
                        <a:latin typeface="Calibri" panose="020F0502020204030204" pitchFamily="34" charset="0"/>
                      </a:endParaRPr>
                    </a:p>
                  </a:txBody>
                  <a:tcPr marL="6520" marR="6520" marT="6519" marB="0" anchor="ctr"/>
                </a:tc>
                <a:tc>
                  <a:txBody>
                    <a:bodyPr/>
                    <a:lstStyle/>
                    <a:p>
                      <a:pPr algn="ctr" fontAlgn="b"/>
                      <a:r>
                        <a:rPr lang="es-AR" sz="1400" b="1" u="none" strike="noStrike" dirty="0">
                          <a:effectLst/>
                        </a:rPr>
                        <a:t>25,1</a:t>
                      </a:r>
                      <a:endParaRPr lang="es-AR" sz="1400" b="1" i="0" u="none" strike="noStrike" dirty="0">
                        <a:solidFill>
                          <a:srgbClr val="000000"/>
                        </a:solidFill>
                        <a:effectLst/>
                        <a:latin typeface="Calibri" panose="020F0502020204030204" pitchFamily="34" charset="0"/>
                      </a:endParaRPr>
                    </a:p>
                  </a:txBody>
                  <a:tcPr marL="6520" marR="6520" marT="6519" marB="0" anchor="b"/>
                </a:tc>
                <a:extLst>
                  <a:ext uri="{0D108BD9-81ED-4DB2-BD59-A6C34878D82A}">
                    <a16:rowId xmlns:a16="http://schemas.microsoft.com/office/drawing/2014/main" val="10010"/>
                  </a:ext>
                </a:extLst>
              </a:tr>
            </a:tbl>
          </a:graphicData>
        </a:graphic>
      </p:graphicFrame>
      <p:sp>
        <p:nvSpPr>
          <p:cNvPr id="4" name="Rectángulo 3"/>
          <p:cNvSpPr/>
          <p:nvPr/>
        </p:nvSpPr>
        <p:spPr>
          <a:xfrm>
            <a:off x="4497984" y="1302236"/>
            <a:ext cx="4428722" cy="4657044"/>
          </a:xfrm>
          <a:prstGeom prst="rect">
            <a:avLst/>
          </a:prstGeom>
          <a:solidFill>
            <a:schemeClr val="bg1">
              <a:lumMod val="95000"/>
            </a:schemeClr>
          </a:solidFill>
        </p:spPr>
        <p:txBody>
          <a:bodyPr>
            <a:spAutoFit/>
          </a:bodyPr>
          <a:lstStyle/>
          <a:p>
            <a:pPr marL="244459" indent="-244459" algn="just">
              <a:lnSpc>
                <a:spcPct val="107000"/>
              </a:lnSpc>
              <a:buFont typeface="Arial" panose="020B0604020202020204" pitchFamily="34" charset="0"/>
              <a:buChar char="•"/>
              <a:tabLst>
                <a:tab pos="736637" algn="l"/>
              </a:tabLst>
              <a:defRPr/>
            </a:pPr>
            <a:r>
              <a:rPr lang="es-AR" sz="1540" dirty="0">
                <a:ea typeface="Calibri" panose="020F0502020204030204" pitchFamily="34" charset="0"/>
              </a:rPr>
              <a:t>Os  </a:t>
            </a:r>
            <a:r>
              <a:rPr lang="es-AR" sz="1540" dirty="0" err="1">
                <a:ea typeface="Calibri" panose="020F0502020204030204" pitchFamily="34" charset="0"/>
              </a:rPr>
              <a:t>melhores</a:t>
            </a:r>
            <a:r>
              <a:rPr lang="es-AR" sz="1540" dirty="0">
                <a:ea typeface="Calibri" panose="020F0502020204030204" pitchFamily="34" charset="0"/>
              </a:rPr>
              <a:t> </a:t>
            </a:r>
            <a:r>
              <a:rPr lang="es-AR" sz="1540" dirty="0" err="1">
                <a:ea typeface="Calibri" panose="020F0502020204030204" pitchFamily="34" charset="0"/>
              </a:rPr>
              <a:t>tratamentos</a:t>
            </a:r>
            <a:r>
              <a:rPr lang="es-AR" sz="1540" dirty="0">
                <a:ea typeface="Calibri" panose="020F0502020204030204" pitchFamily="34" charset="0"/>
              </a:rPr>
              <a:t> </a:t>
            </a:r>
            <a:r>
              <a:rPr lang="es-AR" sz="1540" dirty="0" err="1">
                <a:ea typeface="Calibri" panose="020F0502020204030204" pitchFamily="34" charset="0"/>
              </a:rPr>
              <a:t>foram</a:t>
            </a:r>
            <a:r>
              <a:rPr lang="es-AR" sz="1540" dirty="0">
                <a:ea typeface="Calibri" panose="020F0502020204030204" pitchFamily="34" charset="0"/>
              </a:rPr>
              <a:t> as </a:t>
            </a:r>
            <a:r>
              <a:rPr lang="es-AR" sz="1540" dirty="0" err="1">
                <a:ea typeface="Calibri" panose="020F0502020204030204" pitchFamily="34" charset="0"/>
              </a:rPr>
              <a:t>combinações</a:t>
            </a:r>
            <a:r>
              <a:rPr lang="es-AR" sz="1540" dirty="0">
                <a:ea typeface="Calibri" panose="020F0502020204030204" pitchFamily="34" charset="0"/>
              </a:rPr>
              <a:t> de Oxido cuproso + </a:t>
            </a:r>
            <a:r>
              <a:rPr lang="es-AR" sz="1540" dirty="0" err="1">
                <a:ea typeface="Calibri" panose="020F0502020204030204" pitchFamily="34" charset="0"/>
              </a:rPr>
              <a:t>Comet</a:t>
            </a:r>
            <a:r>
              <a:rPr lang="es-AR" sz="1540" dirty="0">
                <a:ea typeface="Calibri" panose="020F0502020204030204" pitchFamily="34" charset="0"/>
              </a:rPr>
              <a:t> na 2da e 3era (</a:t>
            </a:r>
            <a:r>
              <a:rPr lang="es-AR" sz="1540" dirty="0">
                <a:solidFill>
                  <a:schemeClr val="tx2"/>
                </a:solidFill>
                <a:ea typeface="Calibri" panose="020F0502020204030204" pitchFamily="34" charset="0"/>
              </a:rPr>
              <a:t>T2 e T3</a:t>
            </a:r>
            <a:r>
              <a:rPr lang="es-AR" sz="1540" dirty="0">
                <a:ea typeface="Calibri" panose="020F0502020204030204" pitchFamily="34" charset="0"/>
              </a:rPr>
              <a:t>).</a:t>
            </a:r>
          </a:p>
          <a:p>
            <a:pPr algn="just">
              <a:lnSpc>
                <a:spcPct val="107000"/>
              </a:lnSpc>
              <a:tabLst>
                <a:tab pos="736637" algn="l"/>
              </a:tabLst>
              <a:defRPr/>
            </a:pPr>
            <a:endParaRPr lang="es-AR" sz="1540" dirty="0">
              <a:ea typeface="Calibri" panose="020F0502020204030204" pitchFamily="34" charset="0"/>
            </a:endParaRPr>
          </a:p>
          <a:p>
            <a:pPr marL="244459" indent="-244459" algn="just">
              <a:lnSpc>
                <a:spcPct val="107000"/>
              </a:lnSpc>
              <a:buFont typeface="Arial" panose="020B0604020202020204" pitchFamily="34" charset="0"/>
              <a:buChar char="•"/>
              <a:tabLst>
                <a:tab pos="736637" algn="l"/>
              </a:tabLst>
              <a:defRPr/>
            </a:pPr>
            <a:r>
              <a:rPr lang="es-AR" sz="1540" dirty="0" err="1">
                <a:ea typeface="Calibri" panose="020F0502020204030204" pitchFamily="34" charset="0"/>
              </a:rPr>
              <a:t>Neste</a:t>
            </a:r>
            <a:r>
              <a:rPr lang="es-AR" sz="1540" dirty="0">
                <a:ea typeface="Calibri" panose="020F0502020204030204" pitchFamily="34" charset="0"/>
              </a:rPr>
              <a:t> </a:t>
            </a:r>
            <a:r>
              <a:rPr lang="es-AR" sz="1540" dirty="0" err="1">
                <a:ea typeface="Calibri" panose="020F0502020204030204" pitchFamily="34" charset="0"/>
              </a:rPr>
              <a:t>ensaio</a:t>
            </a:r>
            <a:r>
              <a:rPr lang="es-AR" sz="1540" dirty="0">
                <a:ea typeface="Calibri" panose="020F0502020204030204" pitchFamily="34" charset="0"/>
              </a:rPr>
              <a:t> o Oxido de Zn, </a:t>
            </a:r>
            <a:r>
              <a:rPr lang="es-AR" sz="1540" dirty="0" err="1">
                <a:ea typeface="Calibri" panose="020F0502020204030204" pitchFamily="34" charset="0"/>
              </a:rPr>
              <a:t>melhorou</a:t>
            </a:r>
            <a:r>
              <a:rPr lang="es-AR" sz="1540" dirty="0">
                <a:ea typeface="Calibri" panose="020F0502020204030204" pitchFamily="34" charset="0"/>
              </a:rPr>
              <a:t> o </a:t>
            </a:r>
            <a:r>
              <a:rPr lang="es-AR" sz="1540" dirty="0" err="1">
                <a:ea typeface="Calibri" panose="020F0502020204030204" pitchFamily="34" charset="0"/>
              </a:rPr>
              <a:t>tratamento</a:t>
            </a:r>
            <a:r>
              <a:rPr lang="es-AR" sz="1540" dirty="0">
                <a:ea typeface="Calibri" panose="020F0502020204030204" pitchFamily="34" charset="0"/>
              </a:rPr>
              <a:t> de cobre: (T3 vs T1) e (T4 vs T7).</a:t>
            </a:r>
          </a:p>
          <a:p>
            <a:pPr algn="just">
              <a:lnSpc>
                <a:spcPct val="107000"/>
              </a:lnSpc>
              <a:tabLst>
                <a:tab pos="736637" algn="l"/>
              </a:tabLst>
              <a:defRPr/>
            </a:pPr>
            <a:endParaRPr lang="es-AR" sz="1540" dirty="0">
              <a:ea typeface="Calibri" panose="020F0502020204030204" pitchFamily="34" charset="0"/>
            </a:endParaRPr>
          </a:p>
          <a:p>
            <a:pPr marL="244459" indent="-244459" algn="just">
              <a:lnSpc>
                <a:spcPct val="107000"/>
              </a:lnSpc>
              <a:buFont typeface="Arial" panose="020B0604020202020204" pitchFamily="34" charset="0"/>
              <a:buChar char="•"/>
              <a:tabLst>
                <a:tab pos="736637" algn="l"/>
              </a:tabLst>
              <a:defRPr/>
            </a:pPr>
            <a:r>
              <a:rPr lang="es-AR" sz="1540" dirty="0">
                <a:ea typeface="Calibri" panose="020F0502020204030204" pitchFamily="34" charset="0"/>
              </a:rPr>
              <a:t>As marcas </a:t>
            </a:r>
            <a:r>
              <a:rPr lang="es-AR" sz="1540" dirty="0" err="1">
                <a:ea typeface="Calibri" panose="020F0502020204030204" pitchFamily="34" charset="0"/>
              </a:rPr>
              <a:t>comerciais</a:t>
            </a:r>
            <a:r>
              <a:rPr lang="es-AR" sz="1540" dirty="0">
                <a:ea typeface="Calibri" panose="020F0502020204030204" pitchFamily="34" charset="0"/>
              </a:rPr>
              <a:t> dos óxidos cuprosos </a:t>
            </a:r>
            <a:r>
              <a:rPr lang="es-AR" sz="1540" dirty="0" err="1">
                <a:ea typeface="Calibri" panose="020F0502020204030204" pitchFamily="34" charset="0"/>
              </a:rPr>
              <a:t>avaliados</a:t>
            </a:r>
            <a:r>
              <a:rPr lang="es-AR" sz="1540" dirty="0">
                <a:ea typeface="Calibri" panose="020F0502020204030204" pitchFamily="34" charset="0"/>
              </a:rPr>
              <a:t> </a:t>
            </a:r>
            <a:r>
              <a:rPr lang="es-AR" sz="1540" dirty="0" err="1">
                <a:ea typeface="Calibri" panose="020F0502020204030204" pitchFamily="34" charset="0"/>
              </a:rPr>
              <a:t>mostram</a:t>
            </a:r>
            <a:r>
              <a:rPr lang="es-AR" sz="1540" dirty="0">
                <a:ea typeface="Calibri" panose="020F0502020204030204" pitchFamily="34" charset="0"/>
              </a:rPr>
              <a:t> </a:t>
            </a:r>
            <a:r>
              <a:rPr lang="es-AR" sz="1540" dirty="0" err="1">
                <a:ea typeface="Calibri" panose="020F0502020204030204" pitchFamily="34" charset="0"/>
              </a:rPr>
              <a:t>diferenças</a:t>
            </a:r>
            <a:r>
              <a:rPr lang="es-AR" sz="1540" dirty="0">
                <a:ea typeface="Calibri" panose="020F0502020204030204" pitchFamily="34" charset="0"/>
              </a:rPr>
              <a:t>. ATANOR </a:t>
            </a:r>
            <a:r>
              <a:rPr lang="es-AR" sz="1540" dirty="0" err="1">
                <a:ea typeface="Calibri" panose="020F0502020204030204" pitchFamily="34" charset="0"/>
              </a:rPr>
              <a:t>resultou</a:t>
            </a:r>
            <a:r>
              <a:rPr lang="es-AR" sz="1540" dirty="0">
                <a:ea typeface="Calibri" panose="020F0502020204030204" pitchFamily="34" charset="0"/>
              </a:rPr>
              <a:t> más efectiva que </a:t>
            </a:r>
            <a:r>
              <a:rPr lang="es-AR" sz="1540" dirty="0" err="1">
                <a:ea typeface="Calibri" panose="020F0502020204030204" pitchFamily="34" charset="0"/>
              </a:rPr>
              <a:t>Saldeco</a:t>
            </a:r>
            <a:r>
              <a:rPr lang="es-AR" sz="1540" dirty="0">
                <a:ea typeface="Calibri" panose="020F0502020204030204" pitchFamily="34" charset="0"/>
              </a:rPr>
              <a:t> y que </a:t>
            </a:r>
            <a:r>
              <a:rPr lang="es-AR" sz="1540" dirty="0" err="1">
                <a:ea typeface="Calibri" panose="020F0502020204030204" pitchFamily="34" charset="0"/>
              </a:rPr>
              <a:t>Cuprodul</a:t>
            </a:r>
            <a:r>
              <a:rPr lang="es-AR" sz="1540" dirty="0">
                <a:ea typeface="Calibri" panose="020F0502020204030204" pitchFamily="34" charset="0"/>
              </a:rPr>
              <a:t> (T2 vs T1) y ( T7 vs T9)</a:t>
            </a:r>
          </a:p>
          <a:p>
            <a:pPr algn="just">
              <a:lnSpc>
                <a:spcPct val="107000"/>
              </a:lnSpc>
              <a:tabLst>
                <a:tab pos="736637" algn="l"/>
              </a:tabLst>
              <a:defRPr/>
            </a:pPr>
            <a:endParaRPr lang="es-AR" sz="1540" dirty="0">
              <a:ea typeface="Calibri" panose="020F0502020204030204" pitchFamily="34" charset="0"/>
            </a:endParaRPr>
          </a:p>
          <a:p>
            <a:pPr marL="244459" indent="-244459" algn="just">
              <a:lnSpc>
                <a:spcPct val="107000"/>
              </a:lnSpc>
              <a:buFont typeface="Arial" panose="020B0604020202020204" pitchFamily="34" charset="0"/>
              <a:buChar char="•"/>
              <a:tabLst>
                <a:tab pos="736637" algn="l"/>
              </a:tabLst>
              <a:defRPr/>
            </a:pPr>
            <a:r>
              <a:rPr lang="es-AR" sz="1540" dirty="0">
                <a:ea typeface="Calibri" panose="020F0502020204030204" pitchFamily="34" charset="0"/>
              </a:rPr>
              <a:t>La aplicación de </a:t>
            </a:r>
            <a:r>
              <a:rPr lang="es-AR" sz="1540" dirty="0" err="1">
                <a:ea typeface="Calibri" panose="020F0502020204030204" pitchFamily="34" charset="0"/>
              </a:rPr>
              <a:t>Comet</a:t>
            </a:r>
            <a:r>
              <a:rPr lang="es-AR" sz="1540" dirty="0">
                <a:ea typeface="Calibri" panose="020F0502020204030204" pitchFamily="34" charset="0"/>
              </a:rPr>
              <a:t> en la 2da y 3era fue más efectiva que en la 4ta y 5ta aplicación (T1 vs T11).</a:t>
            </a:r>
          </a:p>
          <a:p>
            <a:pPr algn="just">
              <a:lnSpc>
                <a:spcPct val="107000"/>
              </a:lnSpc>
              <a:tabLst>
                <a:tab pos="736637" algn="l"/>
              </a:tabLst>
              <a:defRPr/>
            </a:pPr>
            <a:endParaRPr lang="es-AR" sz="1540" dirty="0">
              <a:ea typeface="Calibri" panose="020F0502020204030204" pitchFamily="34" charset="0"/>
            </a:endParaRPr>
          </a:p>
          <a:p>
            <a:pPr marL="244459" indent="-244459" algn="just">
              <a:lnSpc>
                <a:spcPct val="107000"/>
              </a:lnSpc>
              <a:buFont typeface="Arial" panose="020B0604020202020204" pitchFamily="34" charset="0"/>
              <a:buChar char="•"/>
              <a:tabLst>
                <a:tab pos="736637" algn="l"/>
              </a:tabLst>
              <a:defRPr/>
            </a:pPr>
            <a:r>
              <a:rPr lang="es-AR" sz="1540" dirty="0">
                <a:ea typeface="Calibri" panose="020F0502020204030204" pitchFamily="34" charset="0"/>
              </a:rPr>
              <a:t>El hidróxido de cobre resultó poco efectivo en comparación con los óxidos cuprosos.</a:t>
            </a:r>
          </a:p>
          <a:p>
            <a:pPr algn="just">
              <a:lnSpc>
                <a:spcPct val="107000"/>
              </a:lnSpc>
              <a:tabLst>
                <a:tab pos="736637" algn="l"/>
              </a:tabLst>
              <a:defRPr/>
            </a:pPr>
            <a:endParaRPr lang="es-AR" sz="1540" dirty="0">
              <a:ea typeface="Calibri" panose="020F0502020204030204" pitchFamily="34" charset="0"/>
            </a:endParaRPr>
          </a:p>
        </p:txBody>
      </p:sp>
      <p:sp>
        <p:nvSpPr>
          <p:cNvPr id="19521" name="CuadroTexto 4"/>
          <p:cNvSpPr txBox="1">
            <a:spLocks noChangeArrowheads="1"/>
          </p:cNvSpPr>
          <p:nvPr/>
        </p:nvSpPr>
        <p:spPr bwMode="auto">
          <a:xfrm>
            <a:off x="337996" y="270987"/>
            <a:ext cx="6245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AR" altLang="es-AR" sz="2800" dirty="0" err="1"/>
              <a:t>Análise</a:t>
            </a:r>
            <a:r>
              <a:rPr lang="es-AR" altLang="es-AR" sz="2800" dirty="0"/>
              <a:t> de resultados: FRUTA EMBALÁVEL</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631929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8925" y="0"/>
            <a:ext cx="7886700" cy="1325563"/>
          </a:xfrm>
        </p:spPr>
        <p:txBody>
          <a:bodyPr>
            <a:normAutofit/>
          </a:bodyPr>
          <a:lstStyle/>
          <a:p>
            <a:r>
              <a:rPr lang="es-AR" sz="2800" dirty="0"/>
              <a:t>**</a:t>
            </a:r>
            <a:r>
              <a:rPr lang="es-AR" sz="2800" dirty="0" err="1"/>
              <a:t>Qualidade</a:t>
            </a:r>
            <a:r>
              <a:rPr lang="es-AR" sz="2800" dirty="0"/>
              <a:t> das </a:t>
            </a:r>
            <a:r>
              <a:rPr lang="es-AR" sz="2800" dirty="0" err="1"/>
              <a:t>aplicações</a:t>
            </a:r>
            <a:endParaRPr lang="es-AR" sz="2800" dirty="0"/>
          </a:p>
        </p:txBody>
      </p:sp>
      <p:sp>
        <p:nvSpPr>
          <p:cNvPr id="4" name="Rectángulo 3"/>
          <p:cNvSpPr/>
          <p:nvPr/>
        </p:nvSpPr>
        <p:spPr>
          <a:xfrm>
            <a:off x="288925" y="1416957"/>
            <a:ext cx="8566150" cy="3553986"/>
          </a:xfrm>
          <a:prstGeom prst="rect">
            <a:avLst/>
          </a:prstGeom>
        </p:spPr>
        <p:txBody>
          <a:bodyPr wrap="square">
            <a:spAutoFit/>
          </a:bodyPr>
          <a:lstStyle/>
          <a:p>
            <a:pPr algn="just">
              <a:lnSpc>
                <a:spcPct val="107000"/>
              </a:lnSpc>
              <a:spcAft>
                <a:spcPts val="800"/>
              </a:spcAft>
              <a:tabLst>
                <a:tab pos="861060" algn="l"/>
              </a:tabLst>
              <a:defRPr/>
            </a:pPr>
            <a:endParaRPr lang="es-AR" sz="2400" i="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tabLst>
                <a:tab pos="861060" algn="l"/>
              </a:tabLst>
              <a:defRPr/>
            </a:pPr>
            <a:r>
              <a:rPr lang="es-AR" sz="2000" dirty="0">
                <a:latin typeface="Calibri" panose="020F0502020204030204" pitchFamily="34" charset="0"/>
                <a:ea typeface="Calibri" panose="020F0502020204030204" pitchFamily="34" charset="0"/>
                <a:cs typeface="Times New Roman" panose="02020603050405020304" pitchFamily="18" charset="0"/>
              </a:rPr>
              <a:t> Controlar a </a:t>
            </a:r>
            <a:r>
              <a:rPr lang="es-AR" sz="2000" dirty="0" err="1">
                <a:latin typeface="Calibri" panose="020F0502020204030204" pitchFamily="34" charset="0"/>
                <a:ea typeface="Calibri" panose="020F0502020204030204" pitchFamily="34" charset="0"/>
                <a:cs typeface="Times New Roman" panose="02020603050405020304" pitchFamily="18" charset="0"/>
              </a:rPr>
              <a:t>qualidade</a:t>
            </a:r>
            <a:r>
              <a:rPr lang="es-AR" sz="2000" dirty="0">
                <a:latin typeface="Calibri" panose="020F0502020204030204" pitchFamily="34" charset="0"/>
                <a:ea typeface="Calibri" panose="020F0502020204030204" pitchFamily="34" charset="0"/>
                <a:cs typeface="Times New Roman" panose="02020603050405020304" pitchFamily="18" charset="0"/>
              </a:rPr>
              <a:t> do formulado que se utiliza.</a:t>
            </a:r>
          </a:p>
          <a:p>
            <a:pPr marL="342900" indent="-342900" algn="just">
              <a:lnSpc>
                <a:spcPct val="107000"/>
              </a:lnSpc>
              <a:spcAft>
                <a:spcPts val="0"/>
              </a:spcAft>
              <a:buFont typeface="Arial" panose="020B0604020202020204" pitchFamily="34" charset="0"/>
              <a:buChar char="•"/>
              <a:tabLst>
                <a:tab pos="861060" algn="l"/>
              </a:tabLst>
              <a:defRPr/>
            </a:pPr>
            <a:r>
              <a:rPr lang="es-A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Cuidar o </a:t>
            </a:r>
            <a:r>
              <a:rPr lang="es-AR" sz="2000"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momento das </a:t>
            </a:r>
            <a:r>
              <a:rPr lang="es-AR" sz="2000" u="sng"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aplicações</a:t>
            </a:r>
            <a:r>
              <a:rPr lang="es-A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Arial" panose="020B0604020202020204" pitchFamily="34" charset="0"/>
              <a:buChar char="•"/>
              <a:tabLst>
                <a:tab pos="861060" algn="l"/>
              </a:tabLst>
              <a:defRPr/>
            </a:pPr>
            <a:r>
              <a:rPr lang="es-AR" sz="2000" dirty="0">
                <a:latin typeface="Calibri" panose="020F0502020204030204" pitchFamily="34" charset="0"/>
                <a:ea typeface="Calibri" panose="020F0502020204030204" pitchFamily="34" charset="0"/>
                <a:cs typeface="Times New Roman" panose="02020603050405020304" pitchFamily="18" charset="0"/>
              </a:rPr>
              <a:t>Controlar a </a:t>
            </a:r>
            <a:r>
              <a:rPr lang="es-AR" sz="2000" dirty="0" err="1">
                <a:latin typeface="Calibri" panose="020F0502020204030204" pitchFamily="34" charset="0"/>
                <a:ea typeface="Calibri" panose="020F0502020204030204" pitchFamily="34" charset="0"/>
                <a:cs typeface="Times New Roman" panose="02020603050405020304" pitchFamily="18" charset="0"/>
              </a:rPr>
              <a:t>calibração</a:t>
            </a:r>
            <a:r>
              <a:rPr lang="es-AR" sz="2000" dirty="0">
                <a:latin typeface="Calibri" panose="020F0502020204030204" pitchFamily="34" charset="0"/>
                <a:ea typeface="Calibri" panose="020F0502020204030204" pitchFamily="34" charset="0"/>
                <a:cs typeface="Times New Roman" panose="02020603050405020304" pitchFamily="18" charset="0"/>
              </a:rPr>
              <a:t> dos </a:t>
            </a:r>
            <a:r>
              <a:rPr lang="es-AR" sz="2000" dirty="0" err="1">
                <a:latin typeface="Calibri" panose="020F0502020204030204" pitchFamily="34" charset="0"/>
                <a:ea typeface="Calibri" panose="020F0502020204030204" pitchFamily="34" charset="0"/>
                <a:cs typeface="Times New Roman" panose="02020603050405020304" pitchFamily="18" charset="0"/>
              </a:rPr>
              <a:t>sprays</a:t>
            </a:r>
            <a:r>
              <a:rPr lang="es-AR" sz="20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0"/>
              </a:spcAft>
              <a:buFont typeface="Arial" panose="020B0604020202020204" pitchFamily="34" charset="0"/>
              <a:buChar char="•"/>
              <a:tabLst>
                <a:tab pos="861060" algn="l"/>
              </a:tabLst>
              <a:defRPr/>
            </a:pPr>
            <a:r>
              <a:rPr lang="es-AR" sz="2000" dirty="0">
                <a:latin typeface="Calibri" panose="020F0502020204030204" pitchFamily="34" charset="0"/>
                <a:ea typeface="Calibri" panose="020F0502020204030204" pitchFamily="34" charset="0"/>
                <a:cs typeface="Times New Roman" panose="02020603050405020304" pitchFamily="18" charset="0"/>
              </a:rPr>
              <a:t>Controlar  o </a:t>
            </a:r>
            <a:r>
              <a:rPr lang="es-AR" sz="2000" dirty="0" err="1">
                <a:latin typeface="Calibri" panose="020F0502020204030204" pitchFamily="34" charset="0"/>
                <a:ea typeface="Calibri" panose="020F0502020204030204" pitchFamily="34" charset="0"/>
                <a:cs typeface="Times New Roman" panose="02020603050405020304" pitchFamily="18" charset="0"/>
              </a:rPr>
              <a:t>volume</a:t>
            </a:r>
            <a:r>
              <a:rPr lang="es-AR" sz="2000" dirty="0">
                <a:latin typeface="Calibri" panose="020F0502020204030204" pitchFamily="34" charset="0"/>
                <a:ea typeface="Calibri" panose="020F0502020204030204" pitchFamily="34" charset="0"/>
                <a:cs typeface="Times New Roman" panose="02020603050405020304" pitchFamily="18" charset="0"/>
              </a:rPr>
              <a:t> de calda por </a:t>
            </a:r>
            <a:r>
              <a:rPr lang="es-AR" sz="2000" dirty="0" err="1">
                <a:latin typeface="Calibri" panose="020F0502020204030204" pitchFamily="34" charset="0"/>
                <a:ea typeface="Calibri" panose="020F0502020204030204" pitchFamily="34" charset="0"/>
                <a:cs typeface="Times New Roman" panose="02020603050405020304" pitchFamily="18" charset="0"/>
              </a:rPr>
              <a:t>hectare</a:t>
            </a:r>
            <a:r>
              <a:rPr lang="es-AR" sz="2000" dirty="0">
                <a:latin typeface="Calibri" panose="020F0502020204030204" pitchFamily="34" charset="0"/>
                <a:ea typeface="Calibri" panose="020F0502020204030204" pitchFamily="34" charset="0"/>
                <a:cs typeface="Times New Roman" panose="02020603050405020304" pitchFamily="18" charset="0"/>
              </a:rPr>
              <a:t>, </a:t>
            </a:r>
            <a:r>
              <a:rPr lang="es-AR" sz="2000" dirty="0" err="1">
                <a:latin typeface="Calibri" panose="020F0502020204030204" pitchFamily="34" charset="0"/>
                <a:ea typeface="Calibri" panose="020F0502020204030204" pitchFamily="34" charset="0"/>
                <a:cs typeface="Times New Roman" panose="02020603050405020304" pitchFamily="18" charset="0"/>
              </a:rPr>
              <a:t>sem</a:t>
            </a:r>
            <a:r>
              <a:rPr lang="es-AR" sz="2000" dirty="0">
                <a:latin typeface="Calibri" panose="020F0502020204030204" pitchFamily="34" charset="0"/>
                <a:ea typeface="Calibri" panose="020F0502020204030204" pitchFamily="34" charset="0"/>
                <a:cs typeface="Times New Roman" panose="02020603050405020304" pitchFamily="18" charset="0"/>
              </a:rPr>
              <a:t> detrimento para o </a:t>
            </a:r>
            <a:r>
              <a:rPr lang="es-AR" sz="2000" dirty="0" err="1">
                <a:latin typeface="Calibri" panose="020F0502020204030204" pitchFamily="34" charset="0"/>
                <a:ea typeface="Calibri" panose="020F0502020204030204" pitchFamily="34" charset="0"/>
                <a:cs typeface="Times New Roman" panose="02020603050405020304" pitchFamily="18" charset="0"/>
              </a:rPr>
              <a:t>tamanho</a:t>
            </a:r>
            <a:r>
              <a:rPr lang="es-AR" sz="2000" dirty="0">
                <a:latin typeface="Calibri" panose="020F0502020204030204" pitchFamily="34" charset="0"/>
                <a:ea typeface="Calibri" panose="020F0502020204030204" pitchFamily="34" charset="0"/>
                <a:cs typeface="Times New Roman" panose="02020603050405020304" pitchFamily="18" charset="0"/>
              </a:rPr>
              <a:t> da </a:t>
            </a:r>
            <a:r>
              <a:rPr lang="es-AR" sz="2000" dirty="0" err="1">
                <a:latin typeface="Calibri" panose="020F0502020204030204" pitchFamily="34" charset="0"/>
                <a:ea typeface="Calibri" panose="020F0502020204030204" pitchFamily="34" charset="0"/>
                <a:cs typeface="Times New Roman" panose="02020603050405020304" pitchFamily="18" charset="0"/>
              </a:rPr>
              <a:t>gotícola</a:t>
            </a:r>
            <a:r>
              <a:rPr lang="es-AR" sz="2000" dirty="0">
                <a:latin typeface="Calibri" panose="020F0502020204030204" pitchFamily="34" charset="0"/>
                <a:ea typeface="Calibri" panose="020F0502020204030204" pitchFamily="34" charset="0"/>
                <a:cs typeface="Times New Roman" panose="02020603050405020304" pitchFamily="18" charset="0"/>
              </a:rPr>
              <a:t> para </a:t>
            </a:r>
            <a:r>
              <a:rPr lang="es-AR" sz="2000" dirty="0" err="1">
                <a:latin typeface="Calibri" panose="020F0502020204030204" pitchFamily="34" charset="0"/>
                <a:ea typeface="Calibri" panose="020F0502020204030204" pitchFamily="34" charset="0"/>
                <a:cs typeface="Times New Roman" panose="02020603050405020304" pitchFamily="18" charset="0"/>
              </a:rPr>
              <a:t>melhorar</a:t>
            </a:r>
            <a:r>
              <a:rPr lang="es-AR" sz="2000" dirty="0">
                <a:latin typeface="Calibri" panose="020F0502020204030204" pitchFamily="34" charset="0"/>
                <a:ea typeface="Calibri" panose="020F0502020204030204" pitchFamily="34" charset="0"/>
                <a:cs typeface="Times New Roman" panose="02020603050405020304" pitchFamily="18" charset="0"/>
              </a:rPr>
              <a:t> a cobertura.</a:t>
            </a:r>
            <a:r>
              <a:rPr lang="es-AR" sz="2000" b="1"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lnSpc>
                <a:spcPct val="107000"/>
              </a:lnSpc>
              <a:spcAft>
                <a:spcPts val="0"/>
              </a:spcAft>
              <a:buFont typeface="Arial" panose="020B0604020202020204" pitchFamily="34" charset="0"/>
              <a:buChar char="•"/>
              <a:tabLst>
                <a:tab pos="861060" algn="l"/>
              </a:tabLst>
              <a:defRPr/>
            </a:pPr>
            <a:r>
              <a:rPr lang="es-AR" sz="2000" b="1" dirty="0">
                <a:latin typeface="Calibri" panose="020F0502020204030204" pitchFamily="34" charset="0"/>
                <a:ea typeface="Calibri" panose="020F0502020204030204" pitchFamily="34" charset="0"/>
                <a:cs typeface="Times New Roman" panose="02020603050405020304" pitchFamily="18" charset="0"/>
              </a:rPr>
              <a:t>Controlar o pH da </a:t>
            </a:r>
            <a:r>
              <a:rPr lang="es-AR" sz="2000" b="1" dirty="0" err="1">
                <a:latin typeface="Calibri" panose="020F0502020204030204" pitchFamily="34" charset="0"/>
                <a:ea typeface="Calibri" panose="020F0502020204030204" pitchFamily="34" charset="0"/>
                <a:cs typeface="Times New Roman" panose="02020603050405020304" pitchFamily="18" charset="0"/>
              </a:rPr>
              <a:t>água</a:t>
            </a:r>
            <a:r>
              <a:rPr lang="es-AR" sz="2000" b="1" dirty="0">
                <a:latin typeface="Calibri" panose="020F0502020204030204" pitchFamily="34" charset="0"/>
                <a:ea typeface="Calibri" panose="020F0502020204030204" pitchFamily="34" charset="0"/>
                <a:cs typeface="Times New Roman" panose="02020603050405020304" pitchFamily="18" charset="0"/>
              </a:rPr>
              <a:t> que se utiliza </a:t>
            </a:r>
            <a:r>
              <a:rPr lang="es-AR" sz="2000" b="1" dirty="0" err="1">
                <a:latin typeface="Calibri" panose="020F0502020204030204" pitchFamily="34" charset="0"/>
                <a:ea typeface="Calibri" panose="020F0502020204030204" pitchFamily="34" charset="0"/>
                <a:cs typeface="Times New Roman" panose="02020603050405020304" pitchFamily="18" charset="0"/>
              </a:rPr>
              <a:t>nas</a:t>
            </a:r>
            <a:r>
              <a:rPr lang="es-AR" sz="2000" b="1" dirty="0">
                <a:latin typeface="Calibri" panose="020F0502020204030204" pitchFamily="34" charset="0"/>
                <a:ea typeface="Calibri" panose="020F0502020204030204" pitchFamily="34" charset="0"/>
                <a:cs typeface="Times New Roman" panose="02020603050405020304" pitchFamily="18" charset="0"/>
              </a:rPr>
              <a:t> </a:t>
            </a:r>
            <a:r>
              <a:rPr lang="es-AR" sz="2000" b="1" dirty="0" err="1">
                <a:latin typeface="Calibri" panose="020F0502020204030204" pitchFamily="34" charset="0"/>
                <a:ea typeface="Calibri" panose="020F0502020204030204" pitchFamily="34" charset="0"/>
                <a:cs typeface="Times New Roman" panose="02020603050405020304" pitchFamily="18" charset="0"/>
              </a:rPr>
              <a:t>aplicações</a:t>
            </a:r>
            <a:r>
              <a:rPr lang="es-AR" sz="2000" b="1" dirty="0">
                <a:latin typeface="Calibri" panose="020F0502020204030204" pitchFamily="34" charset="0"/>
                <a:ea typeface="Calibri" panose="020F0502020204030204" pitchFamily="34" charset="0"/>
                <a:cs typeface="Times New Roman" panose="02020603050405020304" pitchFamily="18" charset="0"/>
              </a:rPr>
              <a:t>.</a:t>
            </a:r>
            <a:endParaRPr lang="es-A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Arial" panose="020B0604020202020204" pitchFamily="34" charset="0"/>
              <a:buChar char="•"/>
              <a:tabLst>
                <a:tab pos="861060" algn="l"/>
              </a:tabLst>
              <a:defRPr/>
            </a:pPr>
            <a:r>
              <a:rPr lang="es-AR" sz="2000" i="1" dirty="0">
                <a:latin typeface="Calibri" panose="020F0502020204030204" pitchFamily="34" charset="0"/>
                <a:ea typeface="Calibri" panose="020F0502020204030204" pitchFamily="34" charset="0"/>
                <a:cs typeface="Times New Roman" panose="02020603050405020304" pitchFamily="18" charset="0"/>
              </a:rPr>
              <a:t>	O 50% de </a:t>
            </a:r>
            <a:r>
              <a:rPr lang="es-AR" sz="2000" i="1" dirty="0" err="1">
                <a:latin typeface="Calibri" panose="020F0502020204030204" pitchFamily="34" charset="0"/>
                <a:ea typeface="Calibri" panose="020F0502020204030204" pitchFamily="34" charset="0"/>
                <a:cs typeface="Times New Roman" panose="02020603050405020304" pitchFamily="18" charset="0"/>
              </a:rPr>
              <a:t>efetividade</a:t>
            </a:r>
            <a:r>
              <a:rPr lang="es-AR" sz="2000" i="1" dirty="0">
                <a:latin typeface="Calibri" panose="020F0502020204030204" pitchFamily="34" charset="0"/>
                <a:ea typeface="Calibri" panose="020F0502020204030204" pitchFamily="34" charset="0"/>
                <a:cs typeface="Times New Roman" panose="02020603050405020304" pitchFamily="18" charset="0"/>
              </a:rPr>
              <a:t> de </a:t>
            </a:r>
            <a:r>
              <a:rPr lang="es-AR" sz="2000" i="1" dirty="0" err="1">
                <a:latin typeface="Calibri" panose="020F0502020204030204" pitchFamily="34" charset="0"/>
                <a:ea typeface="Calibri" panose="020F0502020204030204" pitchFamily="34" charset="0"/>
                <a:cs typeface="Times New Roman" panose="02020603050405020304" pitchFamily="18" charset="0"/>
              </a:rPr>
              <a:t>uma</a:t>
            </a:r>
            <a:r>
              <a:rPr lang="es-AR" sz="2000" i="1" dirty="0">
                <a:latin typeface="Calibri" panose="020F0502020204030204" pitchFamily="34" charset="0"/>
                <a:ea typeface="Calibri" panose="020F0502020204030204" pitchFamily="34" charset="0"/>
                <a:cs typeface="Times New Roman" panose="02020603050405020304" pitchFamily="18" charset="0"/>
              </a:rPr>
              <a:t> </a:t>
            </a:r>
            <a:r>
              <a:rPr lang="es-AR" sz="2000" i="1" dirty="0" err="1">
                <a:latin typeface="Calibri" panose="020F0502020204030204" pitchFamily="34" charset="0"/>
                <a:ea typeface="Calibri" panose="020F0502020204030204" pitchFamily="34" charset="0"/>
                <a:cs typeface="Times New Roman" panose="02020603050405020304" pitchFamily="18" charset="0"/>
              </a:rPr>
              <a:t>aplicação</a:t>
            </a:r>
            <a:r>
              <a:rPr lang="es-AR" sz="2000" i="1" dirty="0">
                <a:latin typeface="Calibri" panose="020F0502020204030204" pitchFamily="34" charset="0"/>
                <a:ea typeface="Calibri" panose="020F0502020204030204" pitchFamily="34" charset="0"/>
                <a:cs typeface="Times New Roman" panose="02020603050405020304" pitchFamily="18" charset="0"/>
              </a:rPr>
              <a:t> de fungicidas depende do 	momento da </a:t>
            </a:r>
            <a:r>
              <a:rPr lang="es-AR" sz="2000" i="1" dirty="0" err="1">
                <a:latin typeface="Calibri" panose="020F0502020204030204" pitchFamily="34" charset="0"/>
                <a:ea typeface="Calibri" panose="020F0502020204030204" pitchFamily="34" charset="0"/>
                <a:cs typeface="Times New Roman" panose="02020603050405020304" pitchFamily="18" charset="0"/>
              </a:rPr>
              <a:t>aplicação</a:t>
            </a:r>
            <a:r>
              <a:rPr lang="es-AR" sz="2000" i="1" dirty="0">
                <a:latin typeface="Calibri" panose="020F0502020204030204" pitchFamily="34" charset="0"/>
                <a:ea typeface="Calibri" panose="020F0502020204030204" pitchFamily="34" charset="0"/>
                <a:cs typeface="Times New Roman" panose="02020603050405020304" pitchFamily="18" charset="0"/>
              </a:rPr>
              <a:t>, intervalos de </a:t>
            </a:r>
            <a:r>
              <a:rPr lang="es-AR" sz="2000" i="1" dirty="0" err="1">
                <a:latin typeface="Calibri" panose="020F0502020204030204" pitchFamily="34" charset="0"/>
                <a:ea typeface="Calibri" panose="020F0502020204030204" pitchFamily="34" charset="0"/>
                <a:cs typeface="Times New Roman" panose="02020603050405020304" pitchFamily="18" charset="0"/>
              </a:rPr>
              <a:t>aplicação</a:t>
            </a:r>
            <a:r>
              <a:rPr lang="es-AR" sz="2000" i="1" dirty="0">
                <a:latin typeface="Calibri" panose="020F0502020204030204" pitchFamily="34" charset="0"/>
                <a:ea typeface="Calibri" panose="020F0502020204030204" pitchFamily="34" charset="0"/>
                <a:cs typeface="Times New Roman" panose="02020603050405020304" pitchFamily="18" charset="0"/>
              </a:rPr>
              <a:t>, a </a:t>
            </a:r>
            <a:r>
              <a:rPr lang="es-AR" sz="2000" i="1" dirty="0" err="1">
                <a:latin typeface="Calibri" panose="020F0502020204030204" pitchFamily="34" charset="0"/>
                <a:ea typeface="Calibri" panose="020F0502020204030204" pitchFamily="34" charset="0"/>
                <a:cs typeface="Times New Roman" panose="02020603050405020304" pitchFamily="18" charset="0"/>
              </a:rPr>
              <a:t>aplicação</a:t>
            </a:r>
            <a:r>
              <a:rPr lang="es-AR" sz="2000" i="1" dirty="0">
                <a:latin typeface="Calibri" panose="020F0502020204030204" pitchFamily="34" charset="0"/>
                <a:ea typeface="Calibri" panose="020F0502020204030204" pitchFamily="34" charset="0"/>
                <a:cs typeface="Times New Roman" panose="02020603050405020304" pitchFamily="18" charset="0"/>
              </a:rPr>
              <a:t> 	</a:t>
            </a:r>
            <a:r>
              <a:rPr lang="es-AR" sz="2000" i="1" dirty="0" err="1">
                <a:latin typeface="Calibri" panose="020F0502020204030204" pitchFamily="34" charset="0"/>
                <a:ea typeface="Calibri" panose="020F0502020204030204" pitchFamily="34" charset="0"/>
                <a:cs typeface="Times New Roman" panose="02020603050405020304" pitchFamily="18" charset="0"/>
              </a:rPr>
              <a:t>propriamente</a:t>
            </a:r>
            <a:r>
              <a:rPr lang="es-AR" sz="2000" i="1" dirty="0">
                <a:latin typeface="Calibri" panose="020F0502020204030204" pitchFamily="34" charset="0"/>
                <a:ea typeface="Calibri" panose="020F0502020204030204" pitchFamily="34" charset="0"/>
                <a:cs typeface="Times New Roman" panose="02020603050405020304" pitchFamily="18" charset="0"/>
              </a:rPr>
              <a:t> dita e a cobertura (</a:t>
            </a:r>
            <a:r>
              <a:rPr lang="es-AR" sz="2000" i="1" dirty="0" err="1">
                <a:latin typeface="Calibri" panose="020F0502020204030204" pitchFamily="34" charset="0"/>
                <a:ea typeface="Calibri" panose="020F0502020204030204" pitchFamily="34" charset="0"/>
                <a:cs typeface="Times New Roman" panose="02020603050405020304" pitchFamily="18" charset="0"/>
              </a:rPr>
              <a:t>Apresentação</a:t>
            </a:r>
            <a:r>
              <a:rPr lang="es-AR" sz="2000" i="1" dirty="0">
                <a:latin typeface="Calibri" panose="020F0502020204030204" pitchFamily="34" charset="0"/>
                <a:ea typeface="Calibri" panose="020F0502020204030204" pitchFamily="34" charset="0"/>
                <a:cs typeface="Times New Roman" panose="02020603050405020304" pitchFamily="18" charset="0"/>
              </a:rPr>
              <a:t> </a:t>
            </a:r>
            <a:r>
              <a:rPr lang="es-AR" sz="2000" i="1" dirty="0" err="1">
                <a:latin typeface="Calibri" panose="020F0502020204030204" pitchFamily="34" charset="0"/>
                <a:ea typeface="Calibri" panose="020F0502020204030204" pitchFamily="34" charset="0"/>
                <a:cs typeface="Times New Roman" panose="02020603050405020304" pitchFamily="18" charset="0"/>
              </a:rPr>
              <a:t>Quimetal</a:t>
            </a:r>
            <a:r>
              <a:rPr lang="es-AR" sz="2000" i="1" dirty="0">
                <a:latin typeface="Calibri" panose="020F0502020204030204" pitchFamily="34" charset="0"/>
                <a:ea typeface="Calibri" panose="020F0502020204030204" pitchFamily="34" charset="0"/>
                <a:cs typeface="Times New Roman" panose="02020603050405020304" pitchFamily="18" charset="0"/>
              </a:rPr>
              <a:t>, Abril 2016.) </a:t>
            </a:r>
            <a:r>
              <a:rPr lang="es-AR" sz="20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415075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34390" y="2388870"/>
            <a:ext cx="5984395" cy="646331"/>
          </a:xfrm>
          <a:prstGeom prst="rect">
            <a:avLst/>
          </a:prstGeom>
          <a:noFill/>
        </p:spPr>
        <p:txBody>
          <a:bodyPr wrap="none" rtlCol="0">
            <a:spAutoFit/>
          </a:bodyPr>
          <a:lstStyle/>
          <a:p>
            <a:r>
              <a:rPr lang="es-AR" sz="3600" dirty="0"/>
              <a:t>Controle do minador dos </a:t>
            </a:r>
            <a:r>
              <a:rPr lang="es-AR" sz="3600" dirty="0" err="1"/>
              <a:t>citros</a:t>
            </a:r>
            <a:endParaRPr lang="es-AR" sz="36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991853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588" t="30434" r="10446" b="24816"/>
          <a:stretch/>
        </p:blipFill>
        <p:spPr>
          <a:xfrm>
            <a:off x="1077685" y="3325008"/>
            <a:ext cx="7239000" cy="2919431"/>
          </a:xfrm>
          <a:prstGeom prst="rect">
            <a:avLst/>
          </a:prstGeom>
        </p:spPr>
      </p:pic>
      <p:pic>
        <p:nvPicPr>
          <p:cNvPr id="3" name="Imagen 2"/>
          <p:cNvPicPr>
            <a:picLocks noChangeAspect="1"/>
          </p:cNvPicPr>
          <p:nvPr/>
        </p:nvPicPr>
        <p:blipFill rotWithShape="1">
          <a:blip r:embed="rId3"/>
          <a:srcRect l="3031" t="4439" r="3957" b="33324"/>
          <a:stretch/>
        </p:blipFill>
        <p:spPr>
          <a:xfrm>
            <a:off x="1077685" y="1333953"/>
            <a:ext cx="7064828" cy="1380580"/>
          </a:xfrm>
          <a:prstGeom prst="rect">
            <a:avLst/>
          </a:prstGeom>
        </p:spPr>
      </p:pic>
      <p:sp>
        <p:nvSpPr>
          <p:cNvPr id="4" name="CuadroTexto 3"/>
          <p:cNvSpPr txBox="1"/>
          <p:nvPr/>
        </p:nvSpPr>
        <p:spPr>
          <a:xfrm>
            <a:off x="0" y="0"/>
            <a:ext cx="7151914" cy="954107"/>
          </a:xfrm>
          <a:prstGeom prst="rect">
            <a:avLst/>
          </a:prstGeom>
          <a:noFill/>
        </p:spPr>
        <p:txBody>
          <a:bodyPr wrap="square" rtlCol="0">
            <a:spAutoFit/>
          </a:bodyPr>
          <a:lstStyle/>
          <a:p>
            <a:r>
              <a:rPr lang="es-AR" sz="2800" dirty="0" err="1"/>
              <a:t>Tratamento</a:t>
            </a:r>
            <a:r>
              <a:rPr lang="es-AR" sz="2800" dirty="0"/>
              <a:t>: Oxicloruro 0,3% + </a:t>
            </a:r>
            <a:r>
              <a:rPr lang="es-AR" sz="2800" dirty="0" err="1"/>
              <a:t>mancozeb</a:t>
            </a:r>
            <a:r>
              <a:rPr lang="es-AR" sz="2800" dirty="0"/>
              <a:t> 0,2% + óleo 0,1%</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478523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a:graphicFrameLocks/>
          </p:cNvGraphicFramePr>
          <p:nvPr>
            <p:extLst>
              <p:ext uri="{D42A27DB-BD31-4B8C-83A1-F6EECF244321}">
                <p14:modId xmlns:p14="http://schemas.microsoft.com/office/powerpoint/2010/main" val="1247300271"/>
              </p:ext>
            </p:extLst>
          </p:nvPr>
        </p:nvGraphicFramePr>
        <p:xfrm>
          <a:off x="5085533" y="1929720"/>
          <a:ext cx="3811448" cy="3353062"/>
        </p:xfrm>
        <a:graphic>
          <a:graphicData uri="http://schemas.openxmlformats.org/presentationml/2006/ole">
            <mc:AlternateContent xmlns:mc="http://schemas.openxmlformats.org/markup-compatibility/2006">
              <mc:Choice xmlns:v="urn:schemas-microsoft-com:vml" Requires="v">
                <p:oleObj spid="_x0000_s5760" name="Hoja de cálculo" r:id="rId4" imgW="5684493" imgH="5082594" progId="Excel.Sheet.8">
                  <p:embed/>
                </p:oleObj>
              </mc:Choice>
              <mc:Fallback>
                <p:oleObj name="Hoja de cálculo" r:id="rId4" imgW="5684493" imgH="5082594" progId="Excel.Sheet.8">
                  <p:embed/>
                  <p:pic>
                    <p:nvPicPr>
                      <p:cNvPr id="0" name=""/>
                      <p:cNvPicPr>
                        <a:picLocks noChangeArrowheads="1"/>
                      </p:cNvPicPr>
                      <p:nvPr/>
                    </p:nvPicPr>
                    <p:blipFill>
                      <a:blip r:embed="rId5"/>
                      <a:srcRect/>
                      <a:stretch>
                        <a:fillRect/>
                      </a:stretch>
                    </p:blipFill>
                    <p:spPr bwMode="auto">
                      <a:xfrm>
                        <a:off x="5085533" y="1929720"/>
                        <a:ext cx="3811448" cy="3353062"/>
                      </a:xfrm>
                      <a:prstGeom prst="rect">
                        <a:avLst/>
                      </a:prstGeom>
                      <a:noFill/>
                      <a:ln>
                        <a:noFill/>
                      </a:ln>
                    </p:spPr>
                  </p:pic>
                </p:oleObj>
              </mc:Fallback>
            </mc:AlternateContent>
          </a:graphicData>
        </a:graphic>
      </p:graphicFrame>
      <p:graphicFrame>
        <p:nvGraphicFramePr>
          <p:cNvPr id="5" name="1 Gráfico"/>
          <p:cNvGraphicFramePr>
            <a:graphicFrameLocks/>
          </p:cNvGraphicFramePr>
          <p:nvPr>
            <p:extLst>
              <p:ext uri="{D42A27DB-BD31-4B8C-83A1-F6EECF244321}">
                <p14:modId xmlns:p14="http://schemas.microsoft.com/office/powerpoint/2010/main" val="1148981048"/>
              </p:ext>
            </p:extLst>
          </p:nvPr>
        </p:nvGraphicFramePr>
        <p:xfrm>
          <a:off x="95942" y="1929720"/>
          <a:ext cx="4625975" cy="3271837"/>
        </p:xfrm>
        <a:graphic>
          <a:graphicData uri="http://schemas.openxmlformats.org/presentationml/2006/ole">
            <mc:AlternateContent xmlns:mc="http://schemas.openxmlformats.org/markup-compatibility/2006">
              <mc:Choice xmlns:v="urn:schemas-microsoft-com:vml" Requires="v">
                <p:oleObj spid="_x0000_s5761" name="Hoja de cálculo" r:id="rId6" imgW="7170407" imgH="5265474" progId="Excel.Sheet.8">
                  <p:embed/>
                </p:oleObj>
              </mc:Choice>
              <mc:Fallback>
                <p:oleObj name="Hoja de cálculo" r:id="rId6" imgW="7170407" imgH="5265474" progId="Excel.Sheet.8">
                  <p:embed/>
                  <p:pic>
                    <p:nvPicPr>
                      <p:cNvPr id="0" name=""/>
                      <p:cNvPicPr>
                        <a:picLocks noChangeArrowheads="1"/>
                      </p:cNvPicPr>
                      <p:nvPr/>
                    </p:nvPicPr>
                    <p:blipFill>
                      <a:blip r:embed="rId7"/>
                      <a:srcRect/>
                      <a:stretch>
                        <a:fillRect/>
                      </a:stretch>
                    </p:blipFill>
                    <p:spPr bwMode="auto">
                      <a:xfrm>
                        <a:off x="95942" y="1929720"/>
                        <a:ext cx="4625975" cy="3271837"/>
                      </a:xfrm>
                      <a:prstGeom prst="rect">
                        <a:avLst/>
                      </a:prstGeom>
                      <a:noFill/>
                      <a:ln>
                        <a:noFill/>
                      </a:ln>
                    </p:spPr>
                  </p:pic>
                </p:oleObj>
              </mc:Fallback>
            </mc:AlternateContent>
          </a:graphicData>
        </a:graphic>
      </p:graphicFrame>
      <p:sp>
        <p:nvSpPr>
          <p:cNvPr id="6" name="CuadroTexto 5"/>
          <p:cNvSpPr txBox="1"/>
          <p:nvPr/>
        </p:nvSpPr>
        <p:spPr>
          <a:xfrm>
            <a:off x="138524" y="194337"/>
            <a:ext cx="6833775" cy="523220"/>
          </a:xfrm>
          <a:prstGeom prst="rect">
            <a:avLst/>
          </a:prstGeom>
          <a:noFill/>
        </p:spPr>
        <p:txBody>
          <a:bodyPr wrap="square" rtlCol="0">
            <a:spAutoFit/>
          </a:bodyPr>
          <a:lstStyle/>
          <a:p>
            <a:r>
              <a:rPr lang="es-AR" sz="2800" b="1" dirty="0">
                <a:latin typeface="+mj-lt"/>
                <a:ea typeface="Verdana" panose="020B0604030504040204" pitchFamily="34" charset="0"/>
                <a:cs typeface="Verdana" panose="020B0604030504040204" pitchFamily="34" charset="0"/>
              </a:rPr>
              <a:t>O cultivo do </a:t>
            </a:r>
            <a:r>
              <a:rPr lang="es-AR" sz="2800" b="1" dirty="0" err="1">
                <a:latin typeface="+mj-lt"/>
                <a:ea typeface="Verdana" panose="020B0604030504040204" pitchFamily="34" charset="0"/>
                <a:cs typeface="Verdana" panose="020B0604030504040204" pitchFamily="34" charset="0"/>
              </a:rPr>
              <a:t>limão</a:t>
            </a:r>
            <a:r>
              <a:rPr lang="es-AR" sz="2800" b="1" dirty="0">
                <a:latin typeface="+mj-lt"/>
                <a:ea typeface="Verdana" panose="020B0604030504040204" pitchFamily="34" charset="0"/>
                <a:cs typeface="Verdana" panose="020B0604030504040204" pitchFamily="34" charset="0"/>
              </a:rPr>
              <a:t> (</a:t>
            </a:r>
            <a:r>
              <a:rPr lang="es-AR" sz="2800" b="1" i="1" dirty="0">
                <a:latin typeface="+mj-lt"/>
                <a:ea typeface="Verdana" panose="020B0604030504040204" pitchFamily="34" charset="0"/>
                <a:cs typeface="Verdana" panose="020B0604030504040204" pitchFamily="34" charset="0"/>
              </a:rPr>
              <a:t>Citrus </a:t>
            </a:r>
            <a:r>
              <a:rPr lang="es-AR" sz="2800" b="1" i="1" dirty="0" err="1">
                <a:latin typeface="+mj-lt"/>
                <a:ea typeface="Verdana" panose="020B0604030504040204" pitchFamily="34" charset="0"/>
                <a:cs typeface="Verdana" panose="020B0604030504040204" pitchFamily="34" charset="0"/>
              </a:rPr>
              <a:t>limon</a:t>
            </a:r>
            <a:r>
              <a:rPr lang="es-AR" sz="2800" b="1" dirty="0">
                <a:latin typeface="+mj-lt"/>
                <a:ea typeface="Verdana" panose="020B0604030504040204" pitchFamily="34" charset="0"/>
                <a:cs typeface="Verdana" panose="020B0604030504040204" pitchFamily="34" charset="0"/>
              </a:rPr>
              <a:t>) no mundo</a:t>
            </a:r>
          </a:p>
        </p:txBody>
      </p:sp>
      <p:sp>
        <p:nvSpPr>
          <p:cNvPr id="2" name="CuadroTexto 1"/>
          <p:cNvSpPr txBox="1"/>
          <p:nvPr/>
        </p:nvSpPr>
        <p:spPr>
          <a:xfrm>
            <a:off x="136321" y="1388210"/>
            <a:ext cx="4545215" cy="408253"/>
          </a:xfrm>
          <a:prstGeom prst="rect">
            <a:avLst/>
          </a:prstGeom>
          <a:noFill/>
          <a:ln w="28575">
            <a:solidFill>
              <a:schemeClr val="bg1">
                <a:lumMod val="65000"/>
              </a:schemeClr>
            </a:solidFill>
          </a:ln>
        </p:spPr>
        <p:txBody>
          <a:bodyPr wrap="square" rtlCol="0">
            <a:spAutoFit/>
          </a:bodyPr>
          <a:lstStyle/>
          <a:p>
            <a:r>
              <a:rPr lang="es-AR" sz="2000" b="1" dirty="0" err="1">
                <a:latin typeface="+mj-lt"/>
                <a:cs typeface="Arial" panose="020B0604020202020204" pitchFamily="34" charset="0"/>
              </a:rPr>
              <a:t>Produção</a:t>
            </a:r>
            <a:r>
              <a:rPr lang="es-AR" sz="2000" b="1" dirty="0">
                <a:latin typeface="+mj-lt"/>
                <a:cs typeface="Arial" panose="020B0604020202020204" pitchFamily="34" charset="0"/>
              </a:rPr>
              <a:t> mundial: 5,1 M </a:t>
            </a:r>
            <a:r>
              <a:rPr lang="es-AR" sz="2000" b="1" dirty="0" err="1">
                <a:latin typeface="+mj-lt"/>
                <a:cs typeface="Arial" panose="020B0604020202020204" pitchFamily="34" charset="0"/>
              </a:rPr>
              <a:t>tons</a:t>
            </a:r>
            <a:endParaRPr lang="es-AR" sz="2000" b="1" dirty="0">
              <a:latin typeface="+mj-lt"/>
              <a:cs typeface="Arial" panose="020B0604020202020204" pitchFamily="34" charset="0"/>
            </a:endParaRPr>
          </a:p>
        </p:txBody>
      </p:sp>
      <p:sp>
        <p:nvSpPr>
          <p:cNvPr id="7" name="Rectángulo 6"/>
          <p:cNvSpPr/>
          <p:nvPr/>
        </p:nvSpPr>
        <p:spPr>
          <a:xfrm>
            <a:off x="5085533" y="1376905"/>
            <a:ext cx="3773269" cy="400110"/>
          </a:xfrm>
          <a:prstGeom prst="rect">
            <a:avLst/>
          </a:prstGeom>
          <a:noFill/>
          <a:ln w="28575">
            <a:solidFill>
              <a:schemeClr val="bg1">
                <a:lumMod val="65000"/>
              </a:schemeClr>
            </a:solidFill>
          </a:ln>
        </p:spPr>
        <p:txBody>
          <a:bodyPr wrap="square">
            <a:spAutoFit/>
          </a:bodyPr>
          <a:lstStyle/>
          <a:p>
            <a:pPr algn="ctr">
              <a:defRPr/>
            </a:pPr>
            <a:r>
              <a:rPr lang="es-AR" sz="2000" b="1" dirty="0" err="1">
                <a:latin typeface="+mj-lt"/>
                <a:cs typeface="Calibri" pitchFamily="34" charset="0"/>
              </a:rPr>
              <a:t>Limão</a:t>
            </a:r>
            <a:r>
              <a:rPr lang="es-AR" sz="2000" b="1" dirty="0">
                <a:latin typeface="+mj-lt"/>
                <a:cs typeface="Calibri" pitchFamily="34" charset="0"/>
              </a:rPr>
              <a:t> para </a:t>
            </a:r>
            <a:r>
              <a:rPr lang="es-AR" sz="2000" b="1" dirty="0" err="1">
                <a:latin typeface="+mj-lt"/>
                <a:cs typeface="Calibri" pitchFamily="34" charset="0"/>
              </a:rPr>
              <a:t>indústria</a:t>
            </a:r>
            <a:r>
              <a:rPr lang="es-AR" sz="2000" b="1" dirty="0">
                <a:latin typeface="+mj-lt"/>
                <a:cs typeface="Calibri" pitchFamily="34" charset="0"/>
              </a:rPr>
              <a:t>: 1,74 M </a:t>
            </a:r>
            <a:r>
              <a:rPr lang="es-AR" sz="2000" b="1" dirty="0" err="1">
                <a:latin typeface="+mj-lt"/>
                <a:cs typeface="Calibri" pitchFamily="34" charset="0"/>
              </a:rPr>
              <a:t>tons</a:t>
            </a:r>
            <a:endParaRPr lang="en-US" sz="2000" b="1" dirty="0">
              <a:latin typeface="+mj-lt"/>
              <a:cs typeface="Calibri" pitchFamily="34" charset="0"/>
            </a:endParaRPr>
          </a:p>
        </p:txBody>
      </p:sp>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844670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5750" y="0"/>
            <a:ext cx="5041672" cy="954107"/>
          </a:xfrm>
          <a:prstGeom prst="rect">
            <a:avLst/>
          </a:prstGeom>
          <a:noFill/>
        </p:spPr>
        <p:txBody>
          <a:bodyPr wrap="square">
            <a:spAutoFit/>
          </a:bodyPr>
          <a:lstStyle/>
          <a:p>
            <a:pPr algn="ctr">
              <a:defRPr/>
            </a:pPr>
            <a:r>
              <a:rPr lang="es-AR" sz="2800" b="1" dirty="0"/>
              <a:t>Controle do minador dos </a:t>
            </a:r>
            <a:r>
              <a:rPr lang="es-AR" sz="2800" b="1" dirty="0" err="1"/>
              <a:t>citros</a:t>
            </a:r>
            <a:r>
              <a:rPr lang="es-AR" sz="2800" b="1" dirty="0"/>
              <a:t> (</a:t>
            </a:r>
            <a:r>
              <a:rPr lang="es-AR" sz="2800" b="1" i="1" dirty="0" err="1"/>
              <a:t>Phyllocnistis</a:t>
            </a:r>
            <a:r>
              <a:rPr lang="es-AR" sz="2800" b="1" i="1" dirty="0"/>
              <a:t> </a:t>
            </a:r>
            <a:r>
              <a:rPr lang="es-AR" sz="2800" b="1" i="1" dirty="0" err="1"/>
              <a:t>citrella</a:t>
            </a:r>
            <a:r>
              <a:rPr lang="es-AR" sz="2800" dirty="0"/>
              <a:t>)</a:t>
            </a:r>
          </a:p>
        </p:txBody>
      </p:sp>
      <p:graphicFrame>
        <p:nvGraphicFramePr>
          <p:cNvPr id="4" name="3 Tabla"/>
          <p:cNvGraphicFramePr>
            <a:graphicFrameLocks noGrp="1"/>
          </p:cNvGraphicFramePr>
          <p:nvPr>
            <p:extLst>
              <p:ext uri="{D42A27DB-BD31-4B8C-83A1-F6EECF244321}">
                <p14:modId xmlns:p14="http://schemas.microsoft.com/office/powerpoint/2010/main" val="2433697760"/>
              </p:ext>
            </p:extLst>
          </p:nvPr>
        </p:nvGraphicFramePr>
        <p:xfrm>
          <a:off x="285750" y="1285876"/>
          <a:ext cx="8390164" cy="3655136"/>
        </p:xfrm>
        <a:graphic>
          <a:graphicData uri="http://schemas.openxmlformats.org/drawingml/2006/table">
            <a:tbl>
              <a:tblPr/>
              <a:tblGrid>
                <a:gridCol w="2965470">
                  <a:extLst>
                    <a:ext uri="{9D8B030D-6E8A-4147-A177-3AD203B41FA5}">
                      <a16:colId xmlns:a16="http://schemas.microsoft.com/office/drawing/2014/main" val="20000"/>
                    </a:ext>
                  </a:extLst>
                </a:gridCol>
                <a:gridCol w="1230798">
                  <a:extLst>
                    <a:ext uri="{9D8B030D-6E8A-4147-A177-3AD203B41FA5}">
                      <a16:colId xmlns:a16="http://schemas.microsoft.com/office/drawing/2014/main" val="20001"/>
                    </a:ext>
                  </a:extLst>
                </a:gridCol>
                <a:gridCol w="860104">
                  <a:extLst>
                    <a:ext uri="{9D8B030D-6E8A-4147-A177-3AD203B41FA5}">
                      <a16:colId xmlns:a16="http://schemas.microsoft.com/office/drawing/2014/main" val="20002"/>
                    </a:ext>
                  </a:extLst>
                </a:gridCol>
                <a:gridCol w="886168">
                  <a:extLst>
                    <a:ext uri="{9D8B030D-6E8A-4147-A177-3AD203B41FA5}">
                      <a16:colId xmlns:a16="http://schemas.microsoft.com/office/drawing/2014/main" val="20003"/>
                    </a:ext>
                  </a:extLst>
                </a:gridCol>
                <a:gridCol w="779542">
                  <a:extLst>
                    <a:ext uri="{9D8B030D-6E8A-4147-A177-3AD203B41FA5}">
                      <a16:colId xmlns:a16="http://schemas.microsoft.com/office/drawing/2014/main" val="20004"/>
                    </a:ext>
                  </a:extLst>
                </a:gridCol>
                <a:gridCol w="886168">
                  <a:extLst>
                    <a:ext uri="{9D8B030D-6E8A-4147-A177-3AD203B41FA5}">
                      <a16:colId xmlns:a16="http://schemas.microsoft.com/office/drawing/2014/main" val="20005"/>
                    </a:ext>
                  </a:extLst>
                </a:gridCol>
                <a:gridCol w="781914">
                  <a:extLst>
                    <a:ext uri="{9D8B030D-6E8A-4147-A177-3AD203B41FA5}">
                      <a16:colId xmlns:a16="http://schemas.microsoft.com/office/drawing/2014/main" val="20006"/>
                    </a:ext>
                  </a:extLst>
                </a:gridCol>
              </a:tblGrid>
              <a:tr h="42004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accent6">
                            <a:lumMod val="75000"/>
                          </a:schemeClr>
                        </a:solidFill>
                        <a:effectLst/>
                        <a:latin typeface="+mj-lt"/>
                        <a:cs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tx1"/>
                          </a:solidFill>
                          <a:effectLst/>
                          <a:latin typeface="+mj-lt"/>
                          <a:cs typeface="Arial" pitchFamily="34" charset="0"/>
                        </a:rPr>
                        <a:t>% Cancro</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hMerge="1">
                  <a:txBody>
                    <a:bodyPr/>
                    <a:lstStyle/>
                    <a:p>
                      <a:endParaRPr lang="es-AR"/>
                    </a:p>
                  </a:txBody>
                  <a:tcPr/>
                </a:tc>
                <a:tc hMerge="1">
                  <a:txBody>
                    <a:bodyPr/>
                    <a:lstStyle/>
                    <a:p>
                      <a:endParaRPr lang="es-AR" dirty="0"/>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AR"/>
                    </a:p>
                  </a:txBody>
                  <a:tcPr/>
                </a:tc>
                <a:tc hMerge="1">
                  <a:txBody>
                    <a:bodyPr/>
                    <a:lstStyle/>
                    <a:p>
                      <a:endParaRPr lang="es-AR" dirty="0"/>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AR"/>
                    </a:p>
                  </a:txBody>
                  <a:tcPr/>
                </a:tc>
                <a:extLst>
                  <a:ext uri="{0D108BD9-81ED-4DB2-BD59-A6C34878D82A}">
                    <a16:rowId xmlns:a16="http://schemas.microsoft.com/office/drawing/2014/main" val="10000"/>
                  </a:ext>
                </a:extLst>
              </a:tr>
              <a:tr h="8974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a:ln>
                            <a:noFill/>
                          </a:ln>
                          <a:solidFill>
                            <a:schemeClr val="tx1"/>
                          </a:solidFill>
                          <a:effectLst/>
                          <a:latin typeface="+mj-lt"/>
                          <a:cs typeface="Arial" pitchFamily="34" charset="0"/>
                        </a:rPr>
                        <a:t>      </a:t>
                      </a:r>
                      <a:r>
                        <a:rPr kumimoji="0" lang="es-ES" sz="2000" b="1" i="0" u="none" strike="noStrike" cap="none" normalizeH="0" baseline="0" dirty="0" err="1">
                          <a:ln>
                            <a:noFill/>
                          </a:ln>
                          <a:solidFill>
                            <a:schemeClr val="tx1"/>
                          </a:solidFill>
                          <a:effectLst/>
                          <a:latin typeface="+mj-lt"/>
                          <a:cs typeface="Arial" pitchFamily="34" charset="0"/>
                        </a:rPr>
                        <a:t>Tratamento</a:t>
                      </a:r>
                      <a:r>
                        <a:rPr kumimoji="0" lang="es-ES" sz="2000" b="1" i="0" u="none" strike="noStrike" cap="none" normalizeH="0" baseline="0" dirty="0">
                          <a:ln>
                            <a:noFill/>
                          </a:ln>
                          <a:solidFill>
                            <a:schemeClr val="tx1"/>
                          </a:solidFill>
                          <a:effectLst/>
                          <a:latin typeface="+mj-lt"/>
                          <a:cs typeface="Arial" pitchFamily="34" charset="0"/>
                        </a:rPr>
                        <a:t>       </a:t>
                      </a:r>
                      <a:endParaRPr kumimoji="0" lang="es-ES" sz="2000" b="0" i="0" u="none" strike="noStrike" cap="none" normalizeH="0" baseline="0" dirty="0">
                        <a:ln>
                          <a:noFill/>
                        </a:ln>
                        <a:solidFill>
                          <a:schemeClr val="tx1"/>
                        </a:solidFill>
                        <a:effectLst/>
                        <a:latin typeface="+mj-lt"/>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endParaRPr kumimoji="0" lang="es-ES" sz="2000" b="1" i="1" u="none" strike="noStrike" cap="none" normalizeH="0" baseline="0" dirty="0">
                        <a:ln>
                          <a:noFill/>
                        </a:ln>
                        <a:solidFill>
                          <a:schemeClr val="tx1"/>
                        </a:solidFill>
                        <a:effectLst/>
                        <a:latin typeface="+mj-lt"/>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s-ES" sz="2000" b="1" i="1" u="none" strike="noStrike" cap="none" normalizeH="0" baseline="0" dirty="0">
                          <a:ln>
                            <a:noFill/>
                          </a:ln>
                          <a:solidFill>
                            <a:schemeClr val="tx1"/>
                          </a:solidFill>
                          <a:effectLst/>
                          <a:latin typeface="+mj-lt"/>
                          <a:cs typeface="Arial" pitchFamily="34" charset="0"/>
                        </a:rPr>
                        <a:t>2006/2007</a:t>
                      </a:r>
                      <a:endParaRPr kumimoji="0" lang="es-ES" sz="2000" b="0" i="0" u="none" strike="noStrike" cap="none" normalizeH="0" baseline="0" dirty="0">
                        <a:ln>
                          <a:noFill/>
                        </a:ln>
                        <a:solidFill>
                          <a:schemeClr val="tx1"/>
                        </a:solidFill>
                        <a:effectLst/>
                        <a:latin typeface="+mj-lt"/>
                        <a:cs typeface="Ari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mj-lt"/>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AR"/>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1" u="none" strike="noStrike" cap="none" normalizeH="0" baseline="0" dirty="0">
                          <a:ln>
                            <a:noFill/>
                          </a:ln>
                          <a:solidFill>
                            <a:schemeClr val="tx1"/>
                          </a:solidFill>
                          <a:effectLst/>
                          <a:latin typeface="+mj-lt"/>
                          <a:cs typeface="Arial" pitchFamily="34" charset="0"/>
                        </a:rPr>
                        <a:t>2007/2008</a:t>
                      </a:r>
                      <a:endParaRPr kumimoji="0" lang="es-ES" sz="2000" b="0" i="0" u="none" strike="noStrike" cap="none" normalizeH="0" baseline="0" dirty="0">
                        <a:ln>
                          <a:noFill/>
                        </a:ln>
                        <a:solidFill>
                          <a:schemeClr val="tx1"/>
                        </a:solidFill>
                        <a:effectLst/>
                        <a:latin typeface="+mj-lt"/>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AR"/>
                    </a:p>
                  </a:txBody>
                  <a:tcPr/>
                </a:tc>
                <a:tc gridSpan="2">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1" i="1" u="none" strike="noStrike" cap="none" normalizeH="0" baseline="0" dirty="0">
                          <a:ln>
                            <a:noFill/>
                          </a:ln>
                          <a:solidFill>
                            <a:schemeClr val="tx1"/>
                          </a:solidFill>
                          <a:effectLst/>
                          <a:latin typeface="+mj-lt"/>
                          <a:cs typeface="Arial" pitchFamily="34" charset="0"/>
                        </a:rPr>
                        <a:t>2008/2009</a:t>
                      </a:r>
                      <a:endParaRPr kumimoji="0" lang="es-ES" sz="2000" b="0" i="0" u="none" strike="noStrike" cap="none" normalizeH="0" baseline="0" dirty="0">
                        <a:ln>
                          <a:noFill/>
                        </a:ln>
                        <a:solidFill>
                          <a:schemeClr val="tx1"/>
                        </a:solidFill>
                        <a:effectLst/>
                        <a:latin typeface="+mj-lt"/>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hMerge="1">
                  <a:txBody>
                    <a:bodyPr/>
                    <a:lstStyle/>
                    <a:p>
                      <a:endParaRPr lang="es-AR"/>
                    </a:p>
                  </a:txBody>
                  <a:tcPr/>
                </a:tc>
                <a:extLst>
                  <a:ext uri="{0D108BD9-81ED-4DB2-BD59-A6C34878D82A}">
                    <a16:rowId xmlns:a16="http://schemas.microsoft.com/office/drawing/2014/main" val="10001"/>
                  </a:ext>
                </a:extLst>
              </a:tr>
              <a:tr h="62548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err="1">
                          <a:ln>
                            <a:noFill/>
                          </a:ln>
                          <a:solidFill>
                            <a:schemeClr val="tx1"/>
                          </a:solidFill>
                          <a:effectLst/>
                          <a:latin typeface="+mj-lt"/>
                          <a:cs typeface="Arial" pitchFamily="34" charset="0"/>
                        </a:rPr>
                        <a:t>Oxicl</a:t>
                      </a:r>
                      <a:r>
                        <a:rPr kumimoji="0" lang="es-ES" sz="2000" b="1" i="0" u="none" strike="noStrike" cap="none" normalizeH="0" baseline="0" dirty="0">
                          <a:ln>
                            <a:noFill/>
                          </a:ln>
                          <a:solidFill>
                            <a:schemeClr val="tx1"/>
                          </a:solidFill>
                          <a:effectLst/>
                          <a:latin typeface="+mj-lt"/>
                          <a:cs typeface="Arial" pitchFamily="34" charset="0"/>
                        </a:rPr>
                        <a:t>. Cu 0,2% + </a:t>
                      </a:r>
                      <a:r>
                        <a:rPr kumimoji="0" lang="es-ES" sz="2000" b="1" i="0" u="none" strike="noStrike" cap="none" normalizeH="0" baseline="0" dirty="0" err="1">
                          <a:ln>
                            <a:noFill/>
                          </a:ln>
                          <a:solidFill>
                            <a:schemeClr val="tx1"/>
                          </a:solidFill>
                          <a:effectLst/>
                          <a:latin typeface="+mj-lt"/>
                          <a:cs typeface="Arial" pitchFamily="34" charset="0"/>
                        </a:rPr>
                        <a:t>abamectina</a:t>
                      </a:r>
                      <a:r>
                        <a:rPr kumimoji="0" lang="es-ES" sz="2000" b="1" i="0" u="none" strike="noStrike" cap="none" normalizeH="0" baseline="0" dirty="0">
                          <a:ln>
                            <a:noFill/>
                          </a:ln>
                          <a:solidFill>
                            <a:schemeClr val="tx1"/>
                          </a:solidFill>
                          <a:effectLst/>
                          <a:latin typeface="+mj-lt"/>
                          <a:cs typeface="Arial" pitchFamily="34"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9,7</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25,1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7,9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A</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7165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err="1">
                          <a:ln>
                            <a:noFill/>
                          </a:ln>
                          <a:solidFill>
                            <a:schemeClr val="tx1"/>
                          </a:solidFill>
                          <a:effectLst/>
                          <a:latin typeface="+mj-lt"/>
                          <a:cs typeface="Arial" pitchFamily="34" charset="0"/>
                        </a:rPr>
                        <a:t>Oxicl</a:t>
                      </a:r>
                      <a:r>
                        <a:rPr kumimoji="0" lang="es-ES" sz="2000" b="1" i="0" u="none" strike="noStrike" cap="none" normalizeH="0" baseline="0" dirty="0">
                          <a:ln>
                            <a:noFill/>
                          </a:ln>
                          <a:solidFill>
                            <a:schemeClr val="tx1"/>
                          </a:solidFill>
                          <a:effectLst/>
                          <a:latin typeface="+mj-lt"/>
                          <a:cs typeface="Arial" pitchFamily="34" charset="0"/>
                        </a:rPr>
                        <a:t>. Cu 0,2%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24,4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B</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30,9</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B</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17,0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B</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3"/>
                  </a:ext>
                </a:extLst>
              </a:tr>
              <a:tr h="47827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a:ln>
                            <a:noFill/>
                          </a:ln>
                          <a:solidFill>
                            <a:schemeClr val="tx1"/>
                          </a:solidFill>
                          <a:effectLst/>
                          <a:latin typeface="+mj-lt"/>
                          <a:cs typeface="Arial" pitchFamily="34" charset="0"/>
                        </a:rPr>
                        <a:t>Abamectin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60,0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C</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76,1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C</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39,1</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C</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4"/>
                  </a:ext>
                </a:extLst>
              </a:tr>
              <a:tr h="47827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1" i="0" u="none" strike="noStrike" cap="none" normalizeH="0" baseline="0" dirty="0" err="1">
                          <a:ln>
                            <a:noFill/>
                          </a:ln>
                          <a:solidFill>
                            <a:schemeClr val="tx1"/>
                          </a:solidFill>
                          <a:effectLst/>
                          <a:latin typeface="+mj-lt"/>
                          <a:cs typeface="Arial" pitchFamily="34" charset="0"/>
                        </a:rPr>
                        <a:t>Testemunha</a:t>
                      </a:r>
                      <a:r>
                        <a:rPr kumimoji="0" lang="es-ES" sz="2000" b="1" i="0" u="none" strike="noStrike" cap="none" normalizeH="0" baseline="0" dirty="0">
                          <a:ln>
                            <a:noFill/>
                          </a:ln>
                          <a:solidFill>
                            <a:schemeClr val="tx1"/>
                          </a:solidFill>
                          <a:effectLst/>
                          <a:latin typeface="+mj-lt"/>
                          <a:cs typeface="Arial" pitchFamily="34" charset="0"/>
                        </a:rPr>
                        <a:t>                 </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73,0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91,0</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59,8</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j-lt"/>
                          <a:cs typeface="Arial" pitchFamily="34" charset="0"/>
                        </a:rPr>
                        <a:t>   D</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5"/>
                  </a:ext>
                </a:extLst>
              </a:tr>
            </a:tbl>
          </a:graphicData>
        </a:graphic>
      </p:graphicFrame>
      <p:sp>
        <p:nvSpPr>
          <p:cNvPr id="33847" name="5 CuadroTexto"/>
          <p:cNvSpPr txBox="1">
            <a:spLocks noChangeArrowheads="1"/>
          </p:cNvSpPr>
          <p:nvPr/>
        </p:nvSpPr>
        <p:spPr bwMode="auto">
          <a:xfrm>
            <a:off x="206829" y="5429250"/>
            <a:ext cx="8222796" cy="646113"/>
          </a:xfrm>
          <a:prstGeom prst="rect">
            <a:avLst/>
          </a:prstGeom>
          <a:solidFill>
            <a:schemeClr val="accent6">
              <a:lumMod val="20000"/>
              <a:lumOff val="80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AR" altLang="es-AR" b="1" dirty="0"/>
              <a:t>O controle do minador dos </a:t>
            </a:r>
            <a:r>
              <a:rPr lang="es-AR" altLang="es-AR" b="1" dirty="0" err="1"/>
              <a:t>citros</a:t>
            </a:r>
            <a:r>
              <a:rPr lang="es-AR" altLang="es-AR" b="1" dirty="0"/>
              <a:t> </a:t>
            </a:r>
            <a:r>
              <a:rPr lang="es-AR" altLang="es-AR" b="1" dirty="0" err="1"/>
              <a:t>contribui</a:t>
            </a:r>
            <a:r>
              <a:rPr lang="es-AR" altLang="es-AR" b="1" dirty="0"/>
              <a:t> para a </a:t>
            </a:r>
            <a:r>
              <a:rPr lang="es-AR" altLang="es-AR" b="1" dirty="0" err="1"/>
              <a:t>redução</a:t>
            </a:r>
            <a:r>
              <a:rPr lang="es-AR" altLang="es-AR" b="1" dirty="0"/>
              <a:t> do cancro, em </a:t>
            </a:r>
            <a:r>
              <a:rPr lang="es-AR" altLang="es-AR" b="1" dirty="0" err="1"/>
              <a:t>uns</a:t>
            </a:r>
            <a:r>
              <a:rPr lang="es-AR" altLang="es-AR" b="1" dirty="0"/>
              <a:t> 15%.</a:t>
            </a:r>
          </a:p>
        </p:txBody>
      </p:sp>
      <p:sp>
        <p:nvSpPr>
          <p:cNvPr id="33848" name="4 Rectángulo"/>
          <p:cNvSpPr>
            <a:spLocks noChangeArrowheads="1"/>
          </p:cNvSpPr>
          <p:nvPr/>
        </p:nvSpPr>
        <p:spPr bwMode="auto">
          <a:xfrm>
            <a:off x="1500188" y="6215063"/>
            <a:ext cx="4044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dirty="0"/>
              <a:t>(</a:t>
            </a:r>
            <a:r>
              <a:rPr lang="es-AR" altLang="es-AR" dirty="0" err="1"/>
              <a:t>Fonte</a:t>
            </a:r>
            <a:r>
              <a:rPr lang="es-AR" altLang="es-AR" dirty="0"/>
              <a:t>: EEAOC, Tucumán, Argentina)</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71500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2059962"/>
            <a:ext cx="5323114" cy="650582"/>
          </a:xfrm>
        </p:spPr>
        <p:txBody>
          <a:bodyPr>
            <a:normAutofit fontScale="90000"/>
          </a:bodyPr>
          <a:lstStyle/>
          <a:p>
            <a:endParaRPr lang="es-AR"/>
          </a:p>
        </p:txBody>
      </p:sp>
      <p:pic>
        <p:nvPicPr>
          <p:cNvPr id="3" name="Imagen 2"/>
          <p:cNvPicPr/>
          <p:nvPr/>
        </p:nvPicPr>
        <p:blipFill>
          <a:blip r:embed="rId2">
            <a:extLst>
              <a:ext uri="{28A0092B-C50C-407E-A947-70E740481C1C}">
                <a14:useLocalDpi xmlns:a14="http://schemas.microsoft.com/office/drawing/2010/main" val="0"/>
              </a:ext>
            </a:extLst>
          </a:blip>
          <a:srcRect/>
          <a:stretch>
            <a:fillRect/>
          </a:stretch>
        </p:blipFill>
        <p:spPr bwMode="auto">
          <a:xfrm>
            <a:off x="89490" y="1273629"/>
            <a:ext cx="6463710" cy="3712028"/>
          </a:xfrm>
          <a:prstGeom prst="rect">
            <a:avLst/>
          </a:prstGeom>
          <a:noFill/>
        </p:spPr>
      </p:pic>
      <p:graphicFrame>
        <p:nvGraphicFramePr>
          <p:cNvPr id="4" name="Tabla 3"/>
          <p:cNvGraphicFramePr>
            <a:graphicFrameLocks noGrp="1"/>
          </p:cNvGraphicFramePr>
          <p:nvPr>
            <p:extLst>
              <p:ext uri="{D42A27DB-BD31-4B8C-83A1-F6EECF244321}">
                <p14:modId xmlns:p14="http://schemas.microsoft.com/office/powerpoint/2010/main" val="2089503570"/>
              </p:ext>
            </p:extLst>
          </p:nvPr>
        </p:nvGraphicFramePr>
        <p:xfrm>
          <a:off x="5323114" y="4606991"/>
          <a:ext cx="3664857" cy="1793807"/>
        </p:xfrm>
        <a:graphic>
          <a:graphicData uri="http://schemas.openxmlformats.org/drawingml/2006/table">
            <a:tbl>
              <a:tblPr firstRow="1" firstCol="1" bandRow="1">
                <a:tableStyleId>{5C22544A-7EE6-4342-B048-85BDC9FD1C3A}</a:tableStyleId>
              </a:tblPr>
              <a:tblGrid>
                <a:gridCol w="928036">
                  <a:extLst>
                    <a:ext uri="{9D8B030D-6E8A-4147-A177-3AD203B41FA5}">
                      <a16:colId xmlns:a16="http://schemas.microsoft.com/office/drawing/2014/main" val="20000"/>
                    </a:ext>
                  </a:extLst>
                </a:gridCol>
                <a:gridCol w="913259">
                  <a:extLst>
                    <a:ext uri="{9D8B030D-6E8A-4147-A177-3AD203B41FA5}">
                      <a16:colId xmlns:a16="http://schemas.microsoft.com/office/drawing/2014/main" val="20001"/>
                    </a:ext>
                  </a:extLst>
                </a:gridCol>
                <a:gridCol w="912520">
                  <a:extLst>
                    <a:ext uri="{9D8B030D-6E8A-4147-A177-3AD203B41FA5}">
                      <a16:colId xmlns:a16="http://schemas.microsoft.com/office/drawing/2014/main" val="20002"/>
                    </a:ext>
                  </a:extLst>
                </a:gridCol>
                <a:gridCol w="911042">
                  <a:extLst>
                    <a:ext uri="{9D8B030D-6E8A-4147-A177-3AD203B41FA5}">
                      <a16:colId xmlns:a16="http://schemas.microsoft.com/office/drawing/2014/main" val="20003"/>
                    </a:ext>
                  </a:extLst>
                </a:gridCol>
              </a:tblGrid>
              <a:tr h="263849">
                <a:tc>
                  <a:txBody>
                    <a:bodyPr/>
                    <a:lstStyle/>
                    <a:p>
                      <a:pPr algn="ctr">
                        <a:lnSpc>
                          <a:spcPct val="107000"/>
                        </a:lnSpc>
                        <a:spcAft>
                          <a:spcPts val="0"/>
                        </a:spcAft>
                      </a:pPr>
                      <a:r>
                        <a:rPr lang="es-AR" sz="1000" dirty="0" err="1">
                          <a:effectLst/>
                        </a:rPr>
                        <a:t>Tratamentos</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000" dirty="0">
                          <a:effectLst/>
                        </a:rPr>
                        <a:t>Mosqueado</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000" dirty="0">
                          <a:effectLst/>
                        </a:rPr>
                        <a:t>Ramaleo</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000" dirty="0" err="1">
                          <a:effectLst/>
                        </a:rPr>
                        <a:t>Sadios</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764979">
                <a:tc>
                  <a:txBody>
                    <a:bodyPr/>
                    <a:lstStyle/>
                    <a:p>
                      <a:pPr algn="ctr">
                        <a:lnSpc>
                          <a:spcPct val="107000"/>
                        </a:lnSpc>
                        <a:spcAft>
                          <a:spcPts val="0"/>
                        </a:spcAft>
                      </a:pPr>
                      <a:r>
                        <a:rPr lang="es-AR" sz="1100" dirty="0">
                          <a:effectLst/>
                        </a:rPr>
                        <a:t>Alto </a:t>
                      </a:r>
                      <a:r>
                        <a:rPr lang="es-AR" sz="1100" dirty="0" err="1">
                          <a:effectLst/>
                        </a:rPr>
                        <a:t>Volume</a:t>
                      </a:r>
                      <a:r>
                        <a:rPr lang="es-AR" sz="1100" dirty="0">
                          <a:effectLst/>
                        </a:rPr>
                        <a:t> (33l/</a:t>
                      </a:r>
                      <a:r>
                        <a:rPr lang="es-AR" sz="1100" dirty="0" err="1">
                          <a:effectLst/>
                        </a:rPr>
                        <a:t>pl</a:t>
                      </a:r>
                      <a:r>
                        <a:rPr lang="es-AR" sz="1100" dirty="0">
                          <a:effectLst/>
                        </a:rPr>
                        <a:t>)</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a:effectLst/>
                        </a:rPr>
                        <a:t>47,4</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a:effectLst/>
                        </a:rPr>
                        <a:t>17,39</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dirty="0">
                          <a:effectLst/>
                        </a:rPr>
                        <a:t>34,35</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764979">
                <a:tc>
                  <a:txBody>
                    <a:bodyPr/>
                    <a:lstStyle/>
                    <a:p>
                      <a:pPr algn="ctr">
                        <a:lnSpc>
                          <a:spcPct val="107000"/>
                        </a:lnSpc>
                        <a:spcAft>
                          <a:spcPts val="0"/>
                        </a:spcAft>
                      </a:pPr>
                      <a:r>
                        <a:rPr lang="es-AR" sz="1100" dirty="0" err="1">
                          <a:effectLst/>
                        </a:rPr>
                        <a:t>Volume</a:t>
                      </a:r>
                      <a:r>
                        <a:rPr lang="es-AR" sz="1100" dirty="0">
                          <a:effectLst/>
                        </a:rPr>
                        <a:t> </a:t>
                      </a:r>
                      <a:r>
                        <a:rPr lang="es-AR" sz="1100" dirty="0" err="1">
                          <a:effectLst/>
                        </a:rPr>
                        <a:t>Médio</a:t>
                      </a:r>
                      <a:endParaRPr lang="es-AR" sz="1100" dirty="0">
                        <a:effectLst/>
                      </a:endParaRPr>
                    </a:p>
                    <a:p>
                      <a:pPr algn="ctr">
                        <a:lnSpc>
                          <a:spcPct val="107000"/>
                        </a:lnSpc>
                        <a:spcAft>
                          <a:spcPts val="0"/>
                        </a:spcAft>
                      </a:pPr>
                      <a:r>
                        <a:rPr lang="es-AR" sz="1100" dirty="0">
                          <a:effectLst/>
                        </a:rPr>
                        <a:t> (25 l/</a:t>
                      </a:r>
                      <a:r>
                        <a:rPr lang="es-AR" sz="1100" dirty="0" err="1">
                          <a:effectLst/>
                        </a:rPr>
                        <a:t>pl</a:t>
                      </a:r>
                      <a:r>
                        <a:rPr lang="es-AR" sz="1100" dirty="0">
                          <a:effectLst/>
                        </a:rPr>
                        <a:t>)</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a:effectLst/>
                        </a:rPr>
                        <a:t>58,2</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a:effectLst/>
                        </a:rPr>
                        <a:t>6,5</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100" dirty="0">
                          <a:effectLst/>
                        </a:rPr>
                        <a:t>33,5</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bl>
          </a:graphicData>
        </a:graphic>
      </p:graphicFrame>
      <p:sp>
        <p:nvSpPr>
          <p:cNvPr id="5" name="CuadroTexto 4"/>
          <p:cNvSpPr txBox="1"/>
          <p:nvPr/>
        </p:nvSpPr>
        <p:spPr>
          <a:xfrm>
            <a:off x="468086" y="337457"/>
            <a:ext cx="5724837" cy="523220"/>
          </a:xfrm>
          <a:prstGeom prst="rect">
            <a:avLst/>
          </a:prstGeom>
          <a:noFill/>
        </p:spPr>
        <p:txBody>
          <a:bodyPr wrap="none" rtlCol="0">
            <a:spAutoFit/>
          </a:bodyPr>
          <a:lstStyle/>
          <a:p>
            <a:r>
              <a:rPr lang="es-AR" sz="2800" dirty="0" err="1"/>
              <a:t>Outros</a:t>
            </a:r>
            <a:r>
              <a:rPr lang="es-AR" sz="2800" dirty="0"/>
              <a:t> </a:t>
            </a:r>
            <a:r>
              <a:rPr lang="es-AR" sz="2800" dirty="0" err="1"/>
              <a:t>ensaios</a:t>
            </a:r>
            <a:r>
              <a:rPr lang="es-AR" sz="2800" dirty="0"/>
              <a:t>: Alto vs </a:t>
            </a:r>
            <a:r>
              <a:rPr lang="es-AR" sz="2800" dirty="0" err="1"/>
              <a:t>baixo</a:t>
            </a:r>
            <a:r>
              <a:rPr lang="es-AR" sz="2800" dirty="0"/>
              <a:t> </a:t>
            </a:r>
            <a:r>
              <a:rPr lang="es-AR" sz="2800" dirty="0" err="1"/>
              <a:t>volume</a:t>
            </a:r>
            <a:endParaRPr lang="es-AR" sz="2800" dirty="0"/>
          </a:p>
        </p:txBody>
      </p:sp>
      <p:sp>
        <p:nvSpPr>
          <p:cNvPr id="6" name="Elipse 5"/>
          <p:cNvSpPr/>
          <p:nvPr/>
        </p:nvSpPr>
        <p:spPr>
          <a:xfrm>
            <a:off x="4539342" y="2658677"/>
            <a:ext cx="783772" cy="1972648"/>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370136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icture 2" descr="11"/>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AR" altLang="es-AR"/>
          </a:p>
        </p:txBody>
      </p:sp>
      <p:graphicFrame>
        <p:nvGraphicFramePr>
          <p:cNvPr id="3" name="2 Tabla"/>
          <p:cNvGraphicFramePr>
            <a:graphicFrameLocks noGrp="1"/>
          </p:cNvGraphicFramePr>
          <p:nvPr>
            <p:extLst>
              <p:ext uri="{D42A27DB-BD31-4B8C-83A1-F6EECF244321}">
                <p14:modId xmlns:p14="http://schemas.microsoft.com/office/powerpoint/2010/main" val="2302700587"/>
              </p:ext>
            </p:extLst>
          </p:nvPr>
        </p:nvGraphicFramePr>
        <p:xfrm>
          <a:off x="1000125" y="1500188"/>
          <a:ext cx="7143751" cy="3143250"/>
        </p:xfrm>
        <a:graphic>
          <a:graphicData uri="http://schemas.openxmlformats.org/drawingml/2006/table">
            <a:tbl>
              <a:tblPr/>
              <a:tblGrid>
                <a:gridCol w="2635704">
                  <a:extLst>
                    <a:ext uri="{9D8B030D-6E8A-4147-A177-3AD203B41FA5}">
                      <a16:colId xmlns:a16="http://schemas.microsoft.com/office/drawing/2014/main" val="20000"/>
                    </a:ext>
                  </a:extLst>
                </a:gridCol>
                <a:gridCol w="1110342">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119568">
                  <a:extLst>
                    <a:ext uri="{9D8B030D-6E8A-4147-A177-3AD203B41FA5}">
                      <a16:colId xmlns:a16="http://schemas.microsoft.com/office/drawing/2014/main" val="20003"/>
                    </a:ext>
                  </a:extLst>
                </a:gridCol>
                <a:gridCol w="1287537">
                  <a:extLst>
                    <a:ext uri="{9D8B030D-6E8A-4147-A177-3AD203B41FA5}">
                      <a16:colId xmlns:a16="http://schemas.microsoft.com/office/drawing/2014/main" val="20004"/>
                    </a:ext>
                  </a:extLst>
                </a:gridCol>
              </a:tblGrid>
              <a:tr h="650970">
                <a:tc>
                  <a:txBody>
                    <a:bodyPr/>
                    <a:lstStyle/>
                    <a:p>
                      <a:pPr algn="r" rtl="0" fontAlgn="b"/>
                      <a:r>
                        <a:rPr lang="es-AR" sz="2400" b="0" i="0" u="none" strike="noStrike" dirty="0">
                          <a:solidFill>
                            <a:srgbClr val="1F497D"/>
                          </a:solidFill>
                          <a:latin typeface="+mj-lt"/>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gridSpan="2">
                  <a:txBody>
                    <a:bodyPr/>
                    <a:lstStyle/>
                    <a:p>
                      <a:pPr algn="ctr" rtl="0" fontAlgn="b"/>
                      <a:r>
                        <a:rPr lang="es-AR" sz="2400" b="1" i="1" u="none" strike="noStrike" dirty="0">
                          <a:solidFill>
                            <a:schemeClr val="tx1"/>
                          </a:solidFill>
                          <a:latin typeface="+mj-lt"/>
                        </a:rPr>
                        <a:t>2006/07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s-AR"/>
                    </a:p>
                  </a:txBody>
                  <a:tcPr/>
                </a:tc>
                <a:tc gridSpan="2">
                  <a:txBody>
                    <a:bodyPr/>
                    <a:lstStyle/>
                    <a:p>
                      <a:pPr algn="ctr" rtl="0" fontAlgn="b"/>
                      <a:r>
                        <a:rPr lang="es-AR" sz="2400" b="1" i="1" u="none" strike="noStrike" dirty="0">
                          <a:solidFill>
                            <a:schemeClr val="tx1"/>
                          </a:solidFill>
                          <a:latin typeface="+mj-lt"/>
                        </a:rPr>
                        <a:t>2007/08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hMerge="1">
                  <a:txBody>
                    <a:bodyPr/>
                    <a:lstStyle/>
                    <a:p>
                      <a:endParaRPr lang="es-AR"/>
                    </a:p>
                  </a:txBody>
                  <a:tcPr/>
                </a:tc>
                <a:extLst>
                  <a:ext uri="{0D108BD9-81ED-4DB2-BD59-A6C34878D82A}">
                    <a16:rowId xmlns:a16="http://schemas.microsoft.com/office/drawing/2014/main" val="10000"/>
                  </a:ext>
                </a:extLst>
              </a:tr>
              <a:tr h="731701">
                <a:tc>
                  <a:txBody>
                    <a:bodyPr/>
                    <a:lstStyle/>
                    <a:p>
                      <a:pPr algn="l" rtl="0" fontAlgn="b"/>
                      <a:r>
                        <a:rPr lang="es-AR" sz="2400" b="1" i="0" u="none" strike="noStrike" dirty="0">
                          <a:solidFill>
                            <a:srgbClr val="000000"/>
                          </a:solidFill>
                          <a:latin typeface="+mj-lt"/>
                        </a:rPr>
                        <a:t>    </a:t>
                      </a:r>
                      <a:r>
                        <a:rPr lang="es-AR" sz="2400" b="1" i="0" u="none" strike="noStrike" dirty="0" err="1">
                          <a:solidFill>
                            <a:srgbClr val="000000"/>
                          </a:solidFill>
                          <a:latin typeface="+mj-lt"/>
                        </a:rPr>
                        <a:t>Tratamento</a:t>
                      </a:r>
                      <a:r>
                        <a:rPr lang="es-AR" sz="2400" b="1" i="0" u="none" strike="noStrike" dirty="0">
                          <a:solidFill>
                            <a:srgbClr val="000000"/>
                          </a:solidFill>
                          <a:latin typeface="+mj-lt"/>
                        </a:rPr>
                        <a:t>     </a:t>
                      </a:r>
                      <a:r>
                        <a:rPr lang="es-AR" sz="2400" b="0" i="0" u="none" strike="noStrike" dirty="0">
                          <a:solidFill>
                            <a:srgbClr val="000000"/>
                          </a:solidFill>
                          <a:latin typeface="+mj-lt"/>
                        </a:rPr>
                        <a:t> </a:t>
                      </a:r>
                      <a:endParaRPr lang="es-AR" sz="2400" b="1" i="0" u="none" strike="noStrike" dirty="0">
                        <a:solidFill>
                          <a:srgbClr val="000000"/>
                        </a:solidFill>
                        <a:latin typeface="+mj-lt"/>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algn="ctr" rtl="0" fontAlgn="b"/>
                      <a:r>
                        <a:rPr lang="es-AR" sz="2400" b="1" i="0" u="none" strike="noStrike" dirty="0">
                          <a:solidFill>
                            <a:srgbClr val="000000"/>
                          </a:solidFill>
                          <a:latin typeface="+mj-lt"/>
                        </a:rPr>
                        <a:t>%Cancro</a:t>
                      </a:r>
                      <a:r>
                        <a:rPr lang="es-AR" sz="2400" b="0" i="0" u="none" strike="noStrike" dirty="0">
                          <a:solidFill>
                            <a:srgbClr val="000000"/>
                          </a:solidFill>
                          <a:latin typeface="+mj-lt"/>
                        </a:rPr>
                        <a:t> </a:t>
                      </a:r>
                      <a:endParaRPr lang="es-AR" sz="2400" b="1" i="0" u="none" strike="noStrike" dirty="0">
                        <a:solidFill>
                          <a:srgbClr val="000000"/>
                        </a:solidFill>
                        <a:latin typeface="+mj-lt"/>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s-AR"/>
                    </a:p>
                  </a:txBody>
                  <a:tcPr/>
                </a:tc>
                <a:tc gridSpan="2">
                  <a:txBody>
                    <a:bodyPr/>
                    <a:lstStyle/>
                    <a:p>
                      <a:pPr algn="ctr" rtl="0" fontAlgn="b"/>
                      <a:r>
                        <a:rPr lang="es-AR" sz="2400" b="1" i="0" u="none" strike="noStrike" dirty="0">
                          <a:solidFill>
                            <a:srgbClr val="000000"/>
                          </a:solidFill>
                          <a:latin typeface="+mj-lt"/>
                        </a:rPr>
                        <a:t>%Cancro</a:t>
                      </a:r>
                      <a:r>
                        <a:rPr lang="es-AR" sz="2400" b="0" i="0" u="none" strike="noStrike" dirty="0">
                          <a:solidFill>
                            <a:srgbClr val="000000"/>
                          </a:solidFill>
                          <a:latin typeface="+mj-lt"/>
                        </a:rPr>
                        <a:t> </a:t>
                      </a:r>
                      <a:endParaRPr lang="es-AR" sz="2400" b="1" i="0" u="none" strike="noStrike" dirty="0">
                        <a:solidFill>
                          <a:srgbClr val="000000"/>
                        </a:solidFill>
                        <a:latin typeface="+mj-lt"/>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s-AR"/>
                    </a:p>
                  </a:txBody>
                  <a:tcPr/>
                </a:tc>
                <a:extLst>
                  <a:ext uri="{0D108BD9-81ED-4DB2-BD59-A6C34878D82A}">
                    <a16:rowId xmlns:a16="http://schemas.microsoft.com/office/drawing/2014/main" val="10001"/>
                  </a:ext>
                </a:extLst>
              </a:tr>
              <a:tr h="724945">
                <a:tc>
                  <a:txBody>
                    <a:bodyPr/>
                    <a:lstStyle/>
                    <a:p>
                      <a:pPr algn="l" rtl="0" fontAlgn="b"/>
                      <a:r>
                        <a:rPr lang="es-AR" sz="2000" b="1" i="0" u="none" strike="noStrike" dirty="0" err="1">
                          <a:solidFill>
                            <a:srgbClr val="000000"/>
                          </a:solidFill>
                          <a:latin typeface="+mj-lt"/>
                        </a:rPr>
                        <a:t>Oxicl</a:t>
                      </a:r>
                      <a:r>
                        <a:rPr lang="es-AR" sz="2000" b="1" i="0" u="none" strike="noStrike" dirty="0">
                          <a:solidFill>
                            <a:srgbClr val="000000"/>
                          </a:solidFill>
                          <a:latin typeface="+mj-lt"/>
                        </a:rPr>
                        <a:t>. Cu 0,2% + </a:t>
                      </a:r>
                      <a:r>
                        <a:rPr lang="es-AR" sz="2000" b="1" i="0" u="none" strike="noStrike" dirty="0">
                          <a:solidFill>
                            <a:srgbClr val="FF0000"/>
                          </a:solidFill>
                          <a:latin typeface="+mj-lt"/>
                        </a:rPr>
                        <a:t>PODA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s-AR" sz="2400" b="0" i="0" u="none" strike="noStrike" dirty="0">
                          <a:solidFill>
                            <a:srgbClr val="000000"/>
                          </a:solidFill>
                          <a:latin typeface="+mj-lt"/>
                        </a:rPr>
                        <a:t>17,5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13,4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517817">
                <a:tc>
                  <a:txBody>
                    <a:bodyPr/>
                    <a:lstStyle/>
                    <a:p>
                      <a:pPr algn="l" rtl="0" fontAlgn="b"/>
                      <a:r>
                        <a:rPr lang="es-AR" sz="2000" b="1" i="0" u="none" strike="noStrike" dirty="0" err="1">
                          <a:solidFill>
                            <a:srgbClr val="000000"/>
                          </a:solidFill>
                          <a:latin typeface="+mj-lt"/>
                        </a:rPr>
                        <a:t>Oxicl</a:t>
                      </a:r>
                      <a:r>
                        <a:rPr lang="es-AR" sz="2000" b="1" i="0" u="none" strike="noStrike" dirty="0">
                          <a:solidFill>
                            <a:srgbClr val="000000"/>
                          </a:solidFill>
                          <a:latin typeface="+mj-lt"/>
                        </a:rPr>
                        <a:t>. Cu 0,2%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s-AR" sz="2400" b="0" i="0" u="none" strike="noStrike">
                          <a:solidFill>
                            <a:srgbClr val="000000"/>
                          </a:solidFill>
                          <a:latin typeface="+mj-lt"/>
                        </a:rPr>
                        <a:t>25,6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a:solidFill>
                            <a:srgbClr val="000000"/>
                          </a:solidFill>
                          <a:latin typeface="+mj-lt"/>
                        </a:rPr>
                        <a:t> 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30,9</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 B</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517817">
                <a:tc>
                  <a:txBody>
                    <a:bodyPr/>
                    <a:lstStyle/>
                    <a:p>
                      <a:pPr algn="l" rtl="0" fontAlgn="b"/>
                      <a:r>
                        <a:rPr lang="es-AR" sz="2000" b="1" i="0" u="none" strike="noStrike" dirty="0" err="1">
                          <a:solidFill>
                            <a:srgbClr val="000000"/>
                          </a:solidFill>
                          <a:latin typeface="+mj-lt"/>
                        </a:rPr>
                        <a:t>Testemunha</a:t>
                      </a:r>
                      <a:r>
                        <a:rPr lang="es-AR" sz="2000" b="1" i="0" u="none" strike="noStrike" dirty="0">
                          <a:solidFill>
                            <a:srgbClr val="000000"/>
                          </a:solidFill>
                          <a:latin typeface="+mj-lt"/>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b"/>
                      <a:r>
                        <a:rPr lang="es-AR" sz="2400" b="0" i="0" u="none" strike="noStrike">
                          <a:solidFill>
                            <a:srgbClr val="000000"/>
                          </a:solidFill>
                          <a:latin typeface="+mj-lt"/>
                        </a:rPr>
                        <a:t>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a:solidFill>
                            <a:srgbClr val="000000"/>
                          </a:solidFill>
                          <a:latin typeface="+mj-lt"/>
                        </a:rPr>
                        <a:t>  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a:solidFill>
                            <a:srgbClr val="000000"/>
                          </a:solidFill>
                          <a:latin typeface="+mj-lt"/>
                        </a:rPr>
                        <a:t>91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2400" b="0" i="0" u="none" strike="noStrike" dirty="0">
                          <a:solidFill>
                            <a:srgbClr val="000000"/>
                          </a:solidFill>
                          <a:latin typeface="+mj-lt"/>
                        </a:rPr>
                        <a:t>  C</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4" name="3 CuadroTexto"/>
          <p:cNvSpPr txBox="1"/>
          <p:nvPr/>
        </p:nvSpPr>
        <p:spPr>
          <a:xfrm>
            <a:off x="645660" y="294595"/>
            <a:ext cx="3506729" cy="523220"/>
          </a:xfrm>
          <a:prstGeom prst="rect">
            <a:avLst/>
          </a:prstGeom>
          <a:noFill/>
        </p:spPr>
        <p:txBody>
          <a:bodyPr wrap="none">
            <a:spAutoFit/>
          </a:bodyPr>
          <a:lstStyle/>
          <a:p>
            <a:pPr>
              <a:defRPr/>
            </a:pPr>
            <a:r>
              <a:rPr lang="es-AR" sz="2800" dirty="0" err="1"/>
              <a:t>Efeito</a:t>
            </a:r>
            <a:r>
              <a:rPr lang="es-AR" sz="2800" dirty="0"/>
              <a:t> da poda de copa</a:t>
            </a:r>
          </a:p>
        </p:txBody>
      </p:sp>
      <p:sp>
        <p:nvSpPr>
          <p:cNvPr id="34854" name="4 CuadroTexto"/>
          <p:cNvSpPr txBox="1">
            <a:spLocks noChangeArrowheads="1"/>
          </p:cNvSpPr>
          <p:nvPr/>
        </p:nvSpPr>
        <p:spPr bwMode="auto">
          <a:xfrm>
            <a:off x="1000125" y="5226467"/>
            <a:ext cx="7143751" cy="677108"/>
          </a:xfrm>
          <a:prstGeom prst="rect">
            <a:avLst/>
          </a:prstGeom>
          <a:noFill/>
          <a:ln>
            <a:solidFill>
              <a:schemeClr val="tx1"/>
            </a:solid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dirty="0"/>
              <a:t>A poda </a:t>
            </a:r>
            <a:r>
              <a:rPr lang="es-AR" altLang="es-AR" dirty="0" err="1"/>
              <a:t>contribui</a:t>
            </a:r>
            <a:r>
              <a:rPr lang="es-AR" altLang="es-AR" dirty="0"/>
              <a:t> para a </a:t>
            </a:r>
            <a:r>
              <a:rPr lang="es-AR" altLang="es-AR" sz="2000" dirty="0" err="1"/>
              <a:t>redução</a:t>
            </a:r>
            <a:r>
              <a:rPr lang="es-AR" altLang="es-AR" dirty="0"/>
              <a:t> de 8 a 17% de fruto </a:t>
            </a:r>
            <a:r>
              <a:rPr lang="es-AR" altLang="es-AR" dirty="0" err="1"/>
              <a:t>com</a:t>
            </a:r>
            <a:r>
              <a:rPr lang="es-AR" altLang="es-AR" dirty="0"/>
              <a:t> cancro, </a:t>
            </a:r>
            <a:r>
              <a:rPr lang="es-AR" altLang="es-AR" dirty="0" err="1"/>
              <a:t>quando</a:t>
            </a:r>
            <a:r>
              <a:rPr lang="es-AR" altLang="es-AR" dirty="0"/>
              <a:t> se combina </a:t>
            </a:r>
            <a:r>
              <a:rPr lang="es-AR" altLang="es-AR" dirty="0" err="1"/>
              <a:t>com</a:t>
            </a:r>
            <a:r>
              <a:rPr lang="es-AR" altLang="es-AR" dirty="0"/>
              <a:t> </a:t>
            </a:r>
            <a:r>
              <a:rPr lang="es-AR" altLang="es-AR" dirty="0" err="1"/>
              <a:t>tratamentos</a:t>
            </a:r>
            <a:r>
              <a:rPr lang="es-AR" altLang="es-AR" dirty="0"/>
              <a:t> de cobre. </a:t>
            </a:r>
          </a:p>
        </p:txBody>
      </p:sp>
      <p:sp>
        <p:nvSpPr>
          <p:cNvPr id="34855" name="5 Rectángulo"/>
          <p:cNvSpPr>
            <a:spLocks noChangeArrowheads="1"/>
          </p:cNvSpPr>
          <p:nvPr/>
        </p:nvSpPr>
        <p:spPr bwMode="auto">
          <a:xfrm>
            <a:off x="4667931" y="4643438"/>
            <a:ext cx="3549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sz="1600" dirty="0" err="1"/>
              <a:t>Fonte</a:t>
            </a:r>
            <a:r>
              <a:rPr lang="es-AR" altLang="es-AR" sz="1600" dirty="0"/>
              <a:t>: EEAOC, Tucumán, Argentina)</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054138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95943"/>
            <a:ext cx="7108371" cy="754893"/>
          </a:xfrm>
        </p:spPr>
        <p:txBody>
          <a:bodyPr>
            <a:noAutofit/>
          </a:bodyPr>
          <a:lstStyle/>
          <a:p>
            <a:r>
              <a:rPr lang="es-AR" sz="2800" dirty="0" err="1"/>
              <a:t>Outros</a:t>
            </a:r>
            <a:r>
              <a:rPr lang="es-AR" sz="2800" dirty="0"/>
              <a:t> </a:t>
            </a:r>
            <a:r>
              <a:rPr lang="es-AR" sz="2800" dirty="0" err="1"/>
              <a:t>ensaios</a:t>
            </a:r>
            <a:r>
              <a:rPr lang="es-AR" sz="2800" dirty="0"/>
              <a:t>: </a:t>
            </a:r>
            <a:r>
              <a:rPr lang="es-AR" sz="2800" dirty="0" err="1"/>
              <a:t>Efeito</a:t>
            </a:r>
            <a:r>
              <a:rPr lang="es-AR" sz="2800" dirty="0"/>
              <a:t> de poda em </a:t>
            </a:r>
            <a:r>
              <a:rPr lang="es-AR" sz="2800" dirty="0" err="1"/>
              <a:t>outras</a:t>
            </a:r>
            <a:r>
              <a:rPr lang="es-AR" sz="2800" dirty="0"/>
              <a:t> </a:t>
            </a:r>
            <a:r>
              <a:rPr lang="es-AR" sz="2800" dirty="0" err="1"/>
              <a:t>doenças</a:t>
            </a:r>
            <a:endParaRPr lang="es-AR" sz="2800" dirty="0"/>
          </a:p>
        </p:txBody>
      </p:sp>
      <p:pic>
        <p:nvPicPr>
          <p:cNvPr id="3" name="Picture 6"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153" y="1142008"/>
            <a:ext cx="5393476" cy="272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stretch>
            <a:fillRect/>
          </a:stretch>
        </p:blipFill>
        <p:spPr>
          <a:xfrm>
            <a:off x="1595153" y="3942873"/>
            <a:ext cx="5393476" cy="2773450"/>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87334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AutoShape 2"/>
          <p:cNvSpPr>
            <a:spLocks noChangeArrowheads="1"/>
          </p:cNvSpPr>
          <p:nvPr/>
        </p:nvSpPr>
        <p:spPr bwMode="auto">
          <a:xfrm>
            <a:off x="0" y="115889"/>
            <a:ext cx="6443663" cy="72231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AR" sz="3600" b="1" dirty="0">
                <a:latin typeface="+mj-lt"/>
              </a:rPr>
              <a:t>Etapas do programa </a:t>
            </a:r>
            <a:endParaRPr lang="es-ES" altLang="es-AR" sz="3600" b="1" dirty="0">
              <a:latin typeface="+mj-lt"/>
            </a:endParaRPr>
          </a:p>
        </p:txBody>
      </p:sp>
      <p:sp>
        <p:nvSpPr>
          <p:cNvPr id="7175" name="Text Box 8"/>
          <p:cNvSpPr txBox="1">
            <a:spLocks noChangeArrowheads="1"/>
          </p:cNvSpPr>
          <p:nvPr/>
        </p:nvSpPr>
        <p:spPr bwMode="auto">
          <a:xfrm>
            <a:off x="6013688" y="3203284"/>
            <a:ext cx="2680734" cy="584775"/>
          </a:xfrm>
          <a:prstGeom prst="rect">
            <a:avLst/>
          </a:prstGeom>
          <a:solidFill>
            <a:srgbClr val="FFFF66"/>
          </a:solidFill>
          <a:ln>
            <a:noFill/>
          </a:ln>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_tradnl" altLang="es-AR" b="1" dirty="0" err="1">
                <a:latin typeface="+mj-lt"/>
              </a:rPr>
              <a:t>Rastreabilidade</a:t>
            </a:r>
            <a:endParaRPr lang="es-ES" altLang="es-AR" b="1" dirty="0">
              <a:latin typeface="+mj-lt"/>
            </a:endParaRPr>
          </a:p>
        </p:txBody>
      </p:sp>
      <p:sp>
        <p:nvSpPr>
          <p:cNvPr id="7176" name="Text Box 9"/>
          <p:cNvSpPr txBox="1">
            <a:spLocks noChangeArrowheads="1"/>
          </p:cNvSpPr>
          <p:nvPr/>
        </p:nvSpPr>
        <p:spPr bwMode="auto">
          <a:xfrm>
            <a:off x="4373373" y="1351418"/>
            <a:ext cx="577850" cy="5355312"/>
          </a:xfrm>
          <a:prstGeom prst="rect">
            <a:avLst/>
          </a:prstGeom>
          <a:solidFill>
            <a:schemeClr val="accent6">
              <a:lumMod val="40000"/>
              <a:lumOff val="60000"/>
            </a:schemeClr>
          </a:solidFill>
          <a:ln w="9525">
            <a:solidFill>
              <a:schemeClr val="tx1"/>
            </a:solidFill>
            <a:miter lim="800000"/>
            <a:headEnd/>
            <a:tailEnd/>
          </a:ln>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s-AR" sz="1800" b="1" dirty="0">
                <a:latin typeface="+mj-lt"/>
              </a:rPr>
              <a:t>S</a:t>
            </a:r>
          </a:p>
          <a:p>
            <a:pPr algn="ctr" eaLnBrk="1" hangingPunct="1">
              <a:spcBef>
                <a:spcPct val="0"/>
              </a:spcBef>
              <a:buFontTx/>
              <a:buNone/>
            </a:pPr>
            <a:r>
              <a:rPr lang="en-US" altLang="es-AR" sz="1800" b="1" dirty="0">
                <a:latin typeface="+mj-lt"/>
              </a:rPr>
              <a:t>I</a:t>
            </a:r>
          </a:p>
          <a:p>
            <a:pPr algn="ctr" eaLnBrk="1" hangingPunct="1">
              <a:spcBef>
                <a:spcPct val="0"/>
              </a:spcBef>
              <a:buFontTx/>
              <a:buNone/>
            </a:pPr>
            <a:r>
              <a:rPr lang="en-US" altLang="es-AR" sz="1800" b="1" dirty="0">
                <a:latin typeface="+mj-lt"/>
              </a:rPr>
              <a:t>S</a:t>
            </a:r>
          </a:p>
          <a:p>
            <a:pPr algn="ctr" eaLnBrk="1" hangingPunct="1">
              <a:spcBef>
                <a:spcPct val="0"/>
              </a:spcBef>
              <a:buFontTx/>
              <a:buNone/>
            </a:pPr>
            <a:r>
              <a:rPr lang="en-US" altLang="es-AR" sz="1800" b="1" dirty="0">
                <a:latin typeface="+mj-lt"/>
              </a:rPr>
              <a:t>T</a:t>
            </a:r>
          </a:p>
          <a:p>
            <a:pPr algn="ctr" eaLnBrk="1" hangingPunct="1">
              <a:spcBef>
                <a:spcPct val="0"/>
              </a:spcBef>
              <a:buFontTx/>
              <a:buNone/>
            </a:pPr>
            <a:r>
              <a:rPr lang="en-US" altLang="es-AR" sz="1800" b="1" dirty="0">
                <a:latin typeface="+mj-lt"/>
              </a:rPr>
              <a:t>E</a:t>
            </a:r>
          </a:p>
          <a:p>
            <a:pPr algn="ctr" eaLnBrk="1" hangingPunct="1">
              <a:spcBef>
                <a:spcPct val="0"/>
              </a:spcBef>
              <a:buFontTx/>
              <a:buNone/>
            </a:pPr>
            <a:r>
              <a:rPr lang="en-US" altLang="es-AR" sz="1800" b="1" dirty="0">
                <a:latin typeface="+mj-lt"/>
              </a:rPr>
              <a:t>M</a:t>
            </a:r>
          </a:p>
          <a:p>
            <a:pPr algn="ctr" eaLnBrk="1" hangingPunct="1">
              <a:spcBef>
                <a:spcPct val="0"/>
              </a:spcBef>
              <a:buFontTx/>
              <a:buNone/>
            </a:pPr>
            <a:r>
              <a:rPr lang="en-US" altLang="es-AR" sz="1800" b="1" dirty="0">
                <a:latin typeface="+mj-lt"/>
              </a:rPr>
              <a:t>A </a:t>
            </a:r>
          </a:p>
          <a:p>
            <a:pPr algn="ctr" eaLnBrk="1" hangingPunct="1">
              <a:spcBef>
                <a:spcPct val="0"/>
              </a:spcBef>
              <a:buFontTx/>
              <a:buNone/>
            </a:pPr>
            <a:endParaRPr lang="en-US" altLang="es-AR" sz="1800" b="1" dirty="0">
              <a:latin typeface="+mj-lt"/>
            </a:endParaRPr>
          </a:p>
          <a:p>
            <a:pPr algn="ctr" eaLnBrk="1" hangingPunct="1">
              <a:spcBef>
                <a:spcPct val="0"/>
              </a:spcBef>
              <a:buFontTx/>
              <a:buNone/>
            </a:pPr>
            <a:r>
              <a:rPr lang="en-US" altLang="es-AR" sz="1800" b="1" dirty="0">
                <a:latin typeface="+mj-lt"/>
              </a:rPr>
              <a:t>I</a:t>
            </a:r>
          </a:p>
          <a:p>
            <a:pPr algn="ctr" eaLnBrk="1" hangingPunct="1">
              <a:spcBef>
                <a:spcPct val="0"/>
              </a:spcBef>
              <a:buFontTx/>
              <a:buNone/>
            </a:pPr>
            <a:r>
              <a:rPr lang="en-US" altLang="es-AR" sz="1800" b="1" dirty="0">
                <a:latin typeface="+mj-lt"/>
              </a:rPr>
              <a:t>N</a:t>
            </a:r>
          </a:p>
          <a:p>
            <a:pPr algn="ctr" eaLnBrk="1" hangingPunct="1">
              <a:spcBef>
                <a:spcPct val="0"/>
              </a:spcBef>
              <a:buFontTx/>
              <a:buNone/>
            </a:pPr>
            <a:r>
              <a:rPr lang="en-US" altLang="es-AR" sz="1800" b="1" dirty="0">
                <a:latin typeface="+mj-lt"/>
              </a:rPr>
              <a:t>F</a:t>
            </a:r>
          </a:p>
          <a:p>
            <a:pPr algn="ctr" eaLnBrk="1" hangingPunct="1">
              <a:spcBef>
                <a:spcPct val="0"/>
              </a:spcBef>
              <a:buFontTx/>
              <a:buNone/>
            </a:pPr>
            <a:r>
              <a:rPr lang="en-US" altLang="es-AR" sz="1800" b="1" dirty="0">
                <a:latin typeface="+mj-lt"/>
              </a:rPr>
              <a:t>O</a:t>
            </a:r>
          </a:p>
          <a:p>
            <a:pPr algn="ctr" eaLnBrk="1" hangingPunct="1">
              <a:spcBef>
                <a:spcPct val="0"/>
              </a:spcBef>
              <a:buFontTx/>
              <a:buNone/>
            </a:pPr>
            <a:r>
              <a:rPr lang="en-US" altLang="es-AR" sz="1800" b="1" dirty="0">
                <a:latin typeface="+mj-lt"/>
              </a:rPr>
              <a:t>R</a:t>
            </a:r>
          </a:p>
          <a:p>
            <a:pPr algn="ctr" eaLnBrk="1" hangingPunct="1">
              <a:spcBef>
                <a:spcPct val="0"/>
              </a:spcBef>
              <a:buFontTx/>
              <a:buNone/>
            </a:pPr>
            <a:r>
              <a:rPr lang="en-US" altLang="es-AR" sz="1800" b="1" dirty="0">
                <a:latin typeface="+mj-lt"/>
              </a:rPr>
              <a:t>M</a:t>
            </a:r>
          </a:p>
          <a:p>
            <a:pPr algn="ctr" eaLnBrk="1" hangingPunct="1">
              <a:spcBef>
                <a:spcPct val="0"/>
              </a:spcBef>
              <a:buFontTx/>
              <a:buNone/>
            </a:pPr>
            <a:r>
              <a:rPr lang="en-US" altLang="es-AR" sz="1800" b="1" dirty="0">
                <a:latin typeface="+mj-lt"/>
              </a:rPr>
              <a:t>A</a:t>
            </a:r>
          </a:p>
          <a:p>
            <a:pPr algn="ctr" eaLnBrk="1" hangingPunct="1">
              <a:spcBef>
                <a:spcPct val="0"/>
              </a:spcBef>
              <a:buFontTx/>
              <a:buNone/>
            </a:pPr>
            <a:r>
              <a:rPr lang="en-US" altLang="es-AR" sz="1800" b="1" dirty="0">
                <a:latin typeface="+mj-lt"/>
              </a:rPr>
              <a:t>T</a:t>
            </a:r>
          </a:p>
          <a:p>
            <a:pPr algn="ctr" eaLnBrk="1" hangingPunct="1">
              <a:spcBef>
                <a:spcPct val="0"/>
              </a:spcBef>
              <a:buFontTx/>
              <a:buNone/>
            </a:pPr>
            <a:r>
              <a:rPr lang="en-US" altLang="es-AR" sz="1800" b="1" dirty="0">
                <a:latin typeface="+mj-lt"/>
              </a:rPr>
              <a:t>I</a:t>
            </a:r>
          </a:p>
          <a:p>
            <a:pPr algn="ctr" eaLnBrk="1" hangingPunct="1">
              <a:spcBef>
                <a:spcPct val="0"/>
              </a:spcBef>
              <a:buFontTx/>
              <a:buNone/>
            </a:pPr>
            <a:r>
              <a:rPr lang="en-US" altLang="es-AR" sz="1800" b="1" dirty="0">
                <a:latin typeface="+mj-lt"/>
              </a:rPr>
              <a:t>C</a:t>
            </a:r>
          </a:p>
          <a:p>
            <a:pPr algn="ctr" eaLnBrk="1" hangingPunct="1">
              <a:spcBef>
                <a:spcPct val="0"/>
              </a:spcBef>
              <a:buFontTx/>
              <a:buNone/>
            </a:pPr>
            <a:r>
              <a:rPr lang="en-US" altLang="es-AR" sz="1800" b="1" dirty="0">
                <a:latin typeface="+mj-lt"/>
              </a:rPr>
              <a:t>O</a:t>
            </a:r>
          </a:p>
        </p:txBody>
      </p:sp>
      <p:sp>
        <p:nvSpPr>
          <p:cNvPr id="7178" name="AutoShape 15"/>
          <p:cNvSpPr>
            <a:spLocks noChangeArrowheads="1"/>
          </p:cNvSpPr>
          <p:nvPr/>
        </p:nvSpPr>
        <p:spPr bwMode="auto">
          <a:xfrm>
            <a:off x="5086374" y="3171029"/>
            <a:ext cx="792163" cy="649287"/>
          </a:xfrm>
          <a:prstGeom prst="rightArrow">
            <a:avLst>
              <a:gd name="adj1" fmla="val 50000"/>
              <a:gd name="adj2" fmla="val 30501"/>
            </a:avLst>
          </a:prstGeom>
          <a:solidFill>
            <a:schemeClr val="tx1"/>
          </a:solidFill>
          <a:ln w="9525" algn="ctr">
            <a:solidFill>
              <a:schemeClr val="tx1"/>
            </a:solidFill>
            <a:miter lim="800000"/>
            <a:headEnd/>
            <a:tailEnd/>
          </a:ln>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AR" altLang="es-AR" sz="1800"/>
          </a:p>
        </p:txBody>
      </p:sp>
      <p:sp>
        <p:nvSpPr>
          <p:cNvPr id="2" name="CuadroTexto 1"/>
          <p:cNvSpPr txBox="1"/>
          <p:nvPr/>
        </p:nvSpPr>
        <p:spPr>
          <a:xfrm>
            <a:off x="416342" y="2095290"/>
            <a:ext cx="3821880" cy="2800767"/>
          </a:xfrm>
          <a:prstGeom prst="rect">
            <a:avLst/>
          </a:prstGeom>
          <a:noFill/>
        </p:spPr>
        <p:txBody>
          <a:bodyPr wrap="none" rtlCol="0">
            <a:spAutoFit/>
          </a:bodyPr>
          <a:lstStyle/>
          <a:p>
            <a:pPr marL="571500" indent="-571500">
              <a:buFont typeface="Arial" panose="020B0604020202020204" pitchFamily="34" charset="0"/>
              <a:buChar char="•"/>
            </a:pPr>
            <a:r>
              <a:rPr lang="es-AR" sz="4400" dirty="0"/>
              <a:t>INSCRIÇÃO</a:t>
            </a:r>
          </a:p>
          <a:p>
            <a:pPr marL="571500" indent="-571500">
              <a:buFont typeface="Arial" panose="020B0604020202020204" pitchFamily="34" charset="0"/>
              <a:buChar char="•"/>
            </a:pPr>
            <a:r>
              <a:rPr lang="es-AR" sz="4400" dirty="0"/>
              <a:t>CAMPO</a:t>
            </a:r>
          </a:p>
          <a:p>
            <a:pPr marL="571500" indent="-571500">
              <a:buFont typeface="Arial" panose="020B0604020202020204" pitchFamily="34" charset="0"/>
              <a:buChar char="•"/>
            </a:pPr>
            <a:r>
              <a:rPr lang="es-AR" sz="4400" dirty="0"/>
              <a:t>EMBALAGEM</a:t>
            </a:r>
          </a:p>
          <a:p>
            <a:pPr marL="571500" indent="-571500">
              <a:buFont typeface="Arial" panose="020B0604020202020204" pitchFamily="34" charset="0"/>
              <a:buChar char="•"/>
            </a:pPr>
            <a:r>
              <a:rPr lang="es-AR" sz="4400" dirty="0"/>
              <a:t>PORTO</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15310519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779838" y="51577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MX" altLang="es-AR" sz="2400">
              <a:latin typeface="Times New Roman" panose="02020603050405020304" pitchFamily="18" charset="0"/>
            </a:endParaRPr>
          </a:p>
        </p:txBody>
      </p:sp>
      <p:sp>
        <p:nvSpPr>
          <p:cNvPr id="9219" name="Text Box 3"/>
          <p:cNvSpPr txBox="1">
            <a:spLocks noChangeArrowheads="1"/>
          </p:cNvSpPr>
          <p:nvPr/>
        </p:nvSpPr>
        <p:spPr bwMode="auto">
          <a:xfrm>
            <a:off x="179388" y="1128713"/>
            <a:ext cx="54114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35000"/>
              </a:lnSpc>
              <a:spcBef>
                <a:spcPct val="0"/>
              </a:spcBef>
            </a:pPr>
            <a:r>
              <a:rPr lang="es-ES_tradnl" altLang="es-AR" sz="2000" b="1" dirty="0">
                <a:latin typeface="Times New Roman" panose="02020603050405020304" pitchFamily="18" charset="0"/>
              </a:rPr>
              <a:t> </a:t>
            </a:r>
            <a:r>
              <a:rPr lang="es-AR" altLang="es-AR" sz="2000" dirty="0" err="1">
                <a:latin typeface="+mj-lt"/>
              </a:rPr>
              <a:t>Inscrição</a:t>
            </a:r>
            <a:r>
              <a:rPr lang="es-AR" altLang="es-AR" sz="2000" dirty="0">
                <a:latin typeface="+mj-lt"/>
              </a:rPr>
              <a:t> </a:t>
            </a:r>
            <a:r>
              <a:rPr lang="es-ES_tradnl" altLang="es-AR" sz="2000" dirty="0">
                <a:latin typeface="+mj-lt"/>
              </a:rPr>
              <a:t>anual</a:t>
            </a:r>
            <a:r>
              <a:rPr lang="es-AR" altLang="es-AR" sz="2000" dirty="0">
                <a:latin typeface="+mj-lt"/>
              </a:rPr>
              <a:t> de </a:t>
            </a:r>
            <a:r>
              <a:rPr lang="es-AR" altLang="es-AR" sz="2000" dirty="0" err="1">
                <a:latin typeface="+mj-lt"/>
              </a:rPr>
              <a:t>produtores</a:t>
            </a:r>
            <a:r>
              <a:rPr lang="es-AR" altLang="es-AR" sz="2000" dirty="0">
                <a:latin typeface="+mj-lt"/>
              </a:rPr>
              <a:t> e </a:t>
            </a:r>
            <a:r>
              <a:rPr lang="es-AR" altLang="es-AR" sz="2000" dirty="0" err="1">
                <a:latin typeface="+mj-lt"/>
              </a:rPr>
              <a:t>fazendas</a:t>
            </a:r>
            <a:r>
              <a:rPr lang="es-AR" altLang="es-AR" sz="2000" dirty="0">
                <a:latin typeface="+mj-lt"/>
              </a:rPr>
              <a:t>.</a:t>
            </a:r>
            <a:r>
              <a:rPr lang="es-ES_tradnl" altLang="es-AR" sz="2000" b="1" dirty="0">
                <a:latin typeface="+mj-lt"/>
              </a:rPr>
              <a:t> </a:t>
            </a:r>
          </a:p>
          <a:p>
            <a:pPr>
              <a:lnSpc>
                <a:spcPct val="135000"/>
              </a:lnSpc>
              <a:spcBef>
                <a:spcPct val="0"/>
              </a:spcBef>
              <a:buNone/>
            </a:pPr>
            <a:r>
              <a:rPr lang="es-ES" altLang="es-AR" sz="2000" dirty="0">
                <a:latin typeface="+mj-lt"/>
              </a:rPr>
              <a:t>. </a:t>
            </a:r>
            <a:endParaRPr lang="es-ES_tradnl" altLang="es-AR" sz="2000" dirty="0">
              <a:latin typeface="+mj-lt"/>
            </a:endParaRPr>
          </a:p>
        </p:txBody>
      </p:sp>
      <p:sp>
        <p:nvSpPr>
          <p:cNvPr id="9221" name="Rectangle 9"/>
          <p:cNvSpPr>
            <a:spLocks noChangeArrowheads="1"/>
          </p:cNvSpPr>
          <p:nvPr/>
        </p:nvSpPr>
        <p:spPr bwMode="auto">
          <a:xfrm>
            <a:off x="-25717" y="1788564"/>
            <a:ext cx="5616575"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63538" indent="-363538" algn="ctr">
              <a:lnSpc>
                <a:spcPct val="140000"/>
              </a:lnSpc>
              <a:buClr>
                <a:srgbClr val="66CC00"/>
              </a:buClr>
              <a:defRPr/>
            </a:pPr>
            <a:r>
              <a:rPr lang="en-US" sz="2000" b="1" dirty="0">
                <a:latin typeface="+mj-lt"/>
              </a:rPr>
              <a:t>(</a:t>
            </a:r>
            <a:r>
              <a:rPr lang="en-US" sz="2000" b="1" dirty="0" err="1">
                <a:latin typeface="+mj-lt"/>
              </a:rPr>
              <a:t>Registro</a:t>
            </a:r>
            <a:r>
              <a:rPr lang="en-US" sz="2000" b="1" dirty="0">
                <a:latin typeface="+mj-lt"/>
              </a:rPr>
              <a:t> Nacional </a:t>
            </a:r>
            <a:r>
              <a:rPr lang="en-US" sz="2000" b="1" dirty="0" err="1">
                <a:latin typeface="+mj-lt"/>
              </a:rPr>
              <a:t>Sanitário</a:t>
            </a:r>
            <a:r>
              <a:rPr lang="en-US" sz="2000" b="1" dirty="0">
                <a:latin typeface="+mj-lt"/>
              </a:rPr>
              <a:t> de </a:t>
            </a:r>
            <a:r>
              <a:rPr lang="en-US" sz="2000" b="1" dirty="0" err="1">
                <a:latin typeface="+mj-lt"/>
              </a:rPr>
              <a:t>Produtores</a:t>
            </a:r>
            <a:r>
              <a:rPr lang="en-US" sz="2000" b="1" dirty="0">
                <a:latin typeface="+mj-lt"/>
              </a:rPr>
              <a:t> </a:t>
            </a:r>
            <a:r>
              <a:rPr lang="en-US" sz="2000" b="1" dirty="0" err="1">
                <a:latin typeface="+mj-lt"/>
              </a:rPr>
              <a:t>Agropecuário</a:t>
            </a:r>
            <a:r>
              <a:rPr lang="en-US" sz="2000" b="1" dirty="0">
                <a:latin typeface="+mj-lt"/>
              </a:rPr>
              <a:t> (RENSPA), </a:t>
            </a:r>
            <a:r>
              <a:rPr lang="en-US" sz="2000" b="1" dirty="0" err="1">
                <a:latin typeface="+mj-lt"/>
              </a:rPr>
              <a:t>obrigatório</a:t>
            </a:r>
            <a:r>
              <a:rPr lang="en-US" sz="2000" b="1" dirty="0">
                <a:latin typeface="+mj-lt"/>
              </a:rPr>
              <a:t> e </a:t>
            </a:r>
            <a:r>
              <a:rPr lang="en-US" sz="2000" b="1" dirty="0" err="1">
                <a:latin typeface="+mj-lt"/>
              </a:rPr>
              <a:t>gratuito</a:t>
            </a:r>
            <a:r>
              <a:rPr lang="en-US" sz="2000" b="1" dirty="0">
                <a:latin typeface="+mj-lt"/>
              </a:rPr>
              <a:t>.</a:t>
            </a:r>
          </a:p>
          <a:p>
            <a:pPr algn="ctr">
              <a:lnSpc>
                <a:spcPct val="140000"/>
              </a:lnSpc>
              <a:buClr>
                <a:srgbClr val="66CC00"/>
              </a:buClr>
              <a:buNone/>
              <a:defRPr/>
            </a:pPr>
            <a:r>
              <a:rPr lang="en-US" sz="2000" b="1" dirty="0">
                <a:latin typeface="+mj-lt"/>
              </a:rPr>
              <a:t>Dados : </a:t>
            </a:r>
            <a:r>
              <a:rPr lang="en-US" sz="2000" b="1" dirty="0" err="1">
                <a:latin typeface="+mj-lt"/>
              </a:rPr>
              <a:t>Estabelecimento</a:t>
            </a:r>
            <a:endParaRPr lang="en-US" sz="2000" b="1" dirty="0">
              <a:latin typeface="+mj-lt"/>
            </a:endParaRPr>
          </a:p>
          <a:p>
            <a:pPr algn="ctr">
              <a:lnSpc>
                <a:spcPct val="140000"/>
              </a:lnSpc>
              <a:buClr>
                <a:srgbClr val="66CC00"/>
              </a:buClr>
              <a:buNone/>
              <a:defRPr/>
            </a:pPr>
            <a:r>
              <a:rPr lang="en-US" sz="2000" b="1" dirty="0">
                <a:latin typeface="+mj-lt"/>
              </a:rPr>
              <a:t> </a:t>
            </a:r>
            <a:r>
              <a:rPr lang="en-US" sz="2000" b="1" dirty="0" err="1">
                <a:latin typeface="+mj-lt"/>
              </a:rPr>
              <a:t>Produtor</a:t>
            </a:r>
            <a:endParaRPr lang="en-US" sz="2000" b="1" dirty="0">
              <a:latin typeface="+mj-lt"/>
            </a:endParaRPr>
          </a:p>
          <a:p>
            <a:pPr algn="ctr">
              <a:lnSpc>
                <a:spcPct val="140000"/>
              </a:lnSpc>
              <a:buClr>
                <a:srgbClr val="66CC00"/>
              </a:buClr>
              <a:buNone/>
              <a:defRPr/>
            </a:pPr>
            <a:r>
              <a:rPr lang="en-US" sz="2000" b="1" dirty="0">
                <a:latin typeface="+mj-lt"/>
              </a:rPr>
              <a:t> </a:t>
            </a:r>
            <a:r>
              <a:rPr lang="en-US" sz="2000" b="1" dirty="0" err="1">
                <a:latin typeface="+mj-lt"/>
              </a:rPr>
              <a:t>Atividade</a:t>
            </a:r>
            <a:endParaRPr lang="en-US" sz="2000" dirty="0">
              <a:latin typeface="+mj-lt"/>
            </a:endParaRPr>
          </a:p>
          <a:p>
            <a:pPr algn="just" eaLnBrk="1" hangingPunct="1">
              <a:spcBef>
                <a:spcPct val="0"/>
              </a:spcBef>
              <a:buFontTx/>
              <a:buNone/>
            </a:pPr>
            <a:r>
              <a:rPr lang="es-ES" altLang="es-AR" sz="2000" dirty="0">
                <a:latin typeface="+mj-lt"/>
              </a:rPr>
              <a:t>Cada </a:t>
            </a:r>
            <a:r>
              <a:rPr lang="es-ES" altLang="es-AR" sz="2000" dirty="0" err="1">
                <a:latin typeface="+mj-lt"/>
              </a:rPr>
              <a:t>talhão</a:t>
            </a:r>
            <a:r>
              <a:rPr lang="es-ES" altLang="es-AR" sz="2000" dirty="0">
                <a:latin typeface="+mj-lt"/>
              </a:rPr>
              <a:t> inscrito é </a:t>
            </a:r>
            <a:r>
              <a:rPr lang="es-ES" altLang="es-AR" sz="2000" dirty="0" err="1">
                <a:latin typeface="+mj-lt"/>
              </a:rPr>
              <a:t>uma</a:t>
            </a:r>
            <a:r>
              <a:rPr lang="es-ES" altLang="es-AR" sz="2000" dirty="0">
                <a:latin typeface="+mj-lt"/>
              </a:rPr>
              <a:t>  </a:t>
            </a:r>
            <a:r>
              <a:rPr lang="es-ES" altLang="es-AR" sz="2000" dirty="0" err="1">
                <a:latin typeface="+mj-lt"/>
              </a:rPr>
              <a:t>Unidade</a:t>
            </a:r>
            <a:r>
              <a:rPr lang="es-ES" altLang="es-AR" sz="2000" dirty="0">
                <a:latin typeface="+mj-lt"/>
              </a:rPr>
              <a:t> de </a:t>
            </a:r>
            <a:r>
              <a:rPr lang="es-ES" altLang="es-AR" sz="2000" dirty="0" err="1">
                <a:latin typeface="+mj-lt"/>
              </a:rPr>
              <a:t>Produção</a:t>
            </a:r>
            <a:r>
              <a:rPr lang="es-ES" altLang="es-AR" sz="2000" dirty="0">
                <a:latin typeface="+mj-lt"/>
              </a:rPr>
              <a:t> (UP) que se identifica </a:t>
            </a:r>
            <a:r>
              <a:rPr lang="es-ES" altLang="es-AR" sz="2000" dirty="0" err="1">
                <a:latin typeface="+mj-lt"/>
              </a:rPr>
              <a:t>com</a:t>
            </a:r>
            <a:r>
              <a:rPr lang="es-ES" altLang="es-AR" sz="2000" dirty="0">
                <a:latin typeface="+mj-lt"/>
              </a:rPr>
              <a:t> </a:t>
            </a:r>
            <a:r>
              <a:rPr lang="es-ES" altLang="es-AR" sz="2000" dirty="0" err="1">
                <a:latin typeface="+mj-lt"/>
              </a:rPr>
              <a:t>um</a:t>
            </a:r>
            <a:r>
              <a:rPr lang="es-ES" altLang="es-AR" sz="2000" dirty="0">
                <a:latin typeface="+mj-lt"/>
              </a:rPr>
              <a:t> código </a:t>
            </a:r>
            <a:r>
              <a:rPr lang="es-ES" altLang="es-AR" sz="2000" dirty="0" err="1">
                <a:latin typeface="+mj-lt"/>
              </a:rPr>
              <a:t>composto</a:t>
            </a:r>
            <a:r>
              <a:rPr lang="es-ES" altLang="es-AR" sz="2000" dirty="0">
                <a:latin typeface="+mj-lt"/>
              </a:rPr>
              <a:t> por :</a:t>
            </a:r>
          </a:p>
          <a:p>
            <a:pPr algn="just" eaLnBrk="1" hangingPunct="1">
              <a:spcBef>
                <a:spcPct val="0"/>
              </a:spcBef>
              <a:buFontTx/>
              <a:buNone/>
            </a:pPr>
            <a:endParaRPr lang="es-ES_tradnl" altLang="es-AR" sz="2000" dirty="0">
              <a:latin typeface="+mj-lt"/>
            </a:endParaRPr>
          </a:p>
        </p:txBody>
      </p:sp>
      <p:sp>
        <p:nvSpPr>
          <p:cNvPr id="9222" name="Rectangle 14"/>
          <p:cNvSpPr>
            <a:spLocks noChangeArrowheads="1"/>
          </p:cNvSpPr>
          <p:nvPr/>
        </p:nvSpPr>
        <p:spPr bwMode="auto">
          <a:xfrm>
            <a:off x="1889774" y="4995935"/>
            <a:ext cx="2808287" cy="647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s-ES_tradnl" altLang="es-AR" sz="1900">
              <a:latin typeface="Times New Roman" panose="02020603050405020304" pitchFamily="18" charset="0"/>
            </a:endParaRPr>
          </a:p>
        </p:txBody>
      </p:sp>
      <p:sp>
        <p:nvSpPr>
          <p:cNvPr id="9223" name="Rectangle 17"/>
          <p:cNvSpPr>
            <a:spLocks noChangeArrowheads="1"/>
          </p:cNvSpPr>
          <p:nvPr/>
        </p:nvSpPr>
        <p:spPr bwMode="auto">
          <a:xfrm>
            <a:off x="2446503" y="5106266"/>
            <a:ext cx="18309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_tradnl" altLang="es-AR" sz="2200" b="1" dirty="0">
                <a:latin typeface="Times New Roman" panose="02020603050405020304" pitchFamily="18" charset="0"/>
              </a:rPr>
              <a:t>TU-O316-001</a:t>
            </a:r>
            <a:endParaRPr lang="en-US" altLang="es-AR" sz="2200" b="1" dirty="0">
              <a:latin typeface="Times New Roman" panose="02020603050405020304" pitchFamily="18" charset="0"/>
            </a:endParaRPr>
          </a:p>
        </p:txBody>
      </p:sp>
      <p:pic>
        <p:nvPicPr>
          <p:cNvPr id="9225" name="Picture 20" descr="Imagen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25" y="1557338"/>
            <a:ext cx="32067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19759" y="268069"/>
            <a:ext cx="1822807" cy="523220"/>
          </a:xfrm>
          <a:prstGeom prst="rect">
            <a:avLst/>
          </a:prstGeom>
          <a:noFill/>
        </p:spPr>
        <p:txBody>
          <a:bodyPr wrap="none" rtlCol="0">
            <a:spAutoFit/>
          </a:bodyPr>
          <a:lstStyle/>
          <a:p>
            <a:r>
              <a:rPr lang="es-AR" sz="2800" b="1" dirty="0"/>
              <a:t>INSCRIÇÃO</a:t>
            </a:r>
          </a:p>
        </p:txBody>
      </p:sp>
      <p:sp>
        <p:nvSpPr>
          <p:cNvPr id="3" name="CuadroTexto 2"/>
          <p:cNvSpPr txBox="1"/>
          <p:nvPr/>
        </p:nvSpPr>
        <p:spPr>
          <a:xfrm>
            <a:off x="409221" y="5882640"/>
            <a:ext cx="1146532" cy="369332"/>
          </a:xfrm>
          <a:prstGeom prst="rect">
            <a:avLst/>
          </a:prstGeom>
          <a:noFill/>
          <a:ln>
            <a:solidFill>
              <a:schemeClr val="tx1"/>
            </a:solidFill>
          </a:ln>
        </p:spPr>
        <p:txBody>
          <a:bodyPr wrap="none" rtlCol="0">
            <a:spAutoFit/>
          </a:bodyPr>
          <a:lstStyle/>
          <a:p>
            <a:r>
              <a:rPr lang="es-AR" dirty="0" err="1"/>
              <a:t>Província</a:t>
            </a:r>
            <a:r>
              <a:rPr lang="es-AR" dirty="0"/>
              <a:t>  </a:t>
            </a:r>
          </a:p>
        </p:txBody>
      </p:sp>
      <p:sp>
        <p:nvSpPr>
          <p:cNvPr id="4" name="CuadroTexto 3"/>
          <p:cNvSpPr txBox="1"/>
          <p:nvPr/>
        </p:nvSpPr>
        <p:spPr>
          <a:xfrm>
            <a:off x="2795928" y="6278696"/>
            <a:ext cx="1341521" cy="369332"/>
          </a:xfrm>
          <a:prstGeom prst="rect">
            <a:avLst/>
          </a:prstGeom>
          <a:noFill/>
          <a:ln>
            <a:solidFill>
              <a:schemeClr val="tx1"/>
            </a:solidFill>
          </a:ln>
        </p:spPr>
        <p:txBody>
          <a:bodyPr wrap="none" rtlCol="0">
            <a:spAutoFit/>
          </a:bodyPr>
          <a:lstStyle/>
          <a:p>
            <a:r>
              <a:rPr lang="es-AR" dirty="0" err="1"/>
              <a:t>Propriedade</a:t>
            </a:r>
            <a:endParaRPr lang="es-AR" dirty="0"/>
          </a:p>
        </p:txBody>
      </p:sp>
      <p:sp>
        <p:nvSpPr>
          <p:cNvPr id="5" name="CuadroTexto 4"/>
          <p:cNvSpPr txBox="1"/>
          <p:nvPr/>
        </p:nvSpPr>
        <p:spPr>
          <a:xfrm>
            <a:off x="5293789" y="5803180"/>
            <a:ext cx="594137" cy="369332"/>
          </a:xfrm>
          <a:prstGeom prst="rect">
            <a:avLst/>
          </a:prstGeom>
          <a:noFill/>
          <a:ln>
            <a:solidFill>
              <a:schemeClr val="tx1"/>
            </a:solidFill>
          </a:ln>
        </p:spPr>
        <p:txBody>
          <a:bodyPr wrap="none" rtlCol="0">
            <a:spAutoFit/>
          </a:bodyPr>
          <a:lstStyle/>
          <a:p>
            <a:r>
              <a:rPr lang="es-AR" dirty="0"/>
              <a:t>Lote</a:t>
            </a:r>
          </a:p>
        </p:txBody>
      </p:sp>
      <p:cxnSp>
        <p:nvCxnSpPr>
          <p:cNvPr id="7" name="Conector recto de flecha 6"/>
          <p:cNvCxnSpPr/>
          <p:nvPr/>
        </p:nvCxnSpPr>
        <p:spPr>
          <a:xfrm flipV="1">
            <a:off x="1555753" y="5386388"/>
            <a:ext cx="890750" cy="4962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stCxn id="4" idx="0"/>
            <a:endCxn id="9222" idx="2"/>
          </p:cNvCxnSpPr>
          <p:nvPr/>
        </p:nvCxnSpPr>
        <p:spPr>
          <a:xfrm flipH="1" flipV="1">
            <a:off x="3293918" y="5643635"/>
            <a:ext cx="172771" cy="635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4245141" y="5533303"/>
            <a:ext cx="922604" cy="427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m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10037344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5 CuadroTexto"/>
          <p:cNvSpPr txBox="1">
            <a:spLocks noChangeArrowheads="1"/>
          </p:cNvSpPr>
          <p:nvPr/>
        </p:nvSpPr>
        <p:spPr bwMode="auto">
          <a:xfrm>
            <a:off x="1155791" y="1715725"/>
            <a:ext cx="7000875" cy="3970318"/>
          </a:xfrm>
          <a:prstGeom prst="rect">
            <a:avLst/>
          </a:prstGeom>
          <a:solidFill>
            <a:schemeClr val="bg1"/>
          </a:solidFill>
          <a:ln>
            <a:solidFill>
              <a:schemeClr val="tx1"/>
            </a:solid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eaLnBrk="1" hangingPunct="1">
              <a:buFont typeface="Arial" panose="020B0604020202020204" pitchFamily="34" charset="0"/>
              <a:buChar char="•"/>
            </a:pPr>
            <a:r>
              <a:rPr lang="es-AR" altLang="es-AR" sz="2800" b="1" dirty="0">
                <a:latin typeface="+mj-lt"/>
              </a:rPr>
              <a:t>Verificar a </a:t>
            </a:r>
            <a:r>
              <a:rPr lang="es-AR" altLang="es-AR" sz="2800" b="1" dirty="0" err="1">
                <a:latin typeface="+mj-lt"/>
              </a:rPr>
              <a:t>existência</a:t>
            </a:r>
            <a:r>
              <a:rPr lang="es-AR" altLang="es-AR" sz="2800" b="1" dirty="0">
                <a:latin typeface="+mj-lt"/>
              </a:rPr>
              <a:t> do </a:t>
            </a:r>
            <a:r>
              <a:rPr lang="es-AR" altLang="es-AR" sz="2800" b="1" dirty="0" err="1">
                <a:latin typeface="+mj-lt"/>
              </a:rPr>
              <a:t>estabelecimento</a:t>
            </a:r>
            <a:endParaRPr lang="es-AR" altLang="es-AR" sz="2800" b="1" dirty="0">
              <a:latin typeface="+mj-lt"/>
            </a:endParaRPr>
          </a:p>
          <a:p>
            <a:pPr marL="457200" indent="-457200" eaLnBrk="1" hangingPunct="1">
              <a:buFont typeface="Arial" panose="020B0604020202020204" pitchFamily="34" charset="0"/>
              <a:buChar char="•"/>
            </a:pPr>
            <a:r>
              <a:rPr lang="es-AR" altLang="es-AR" sz="2800" b="1" dirty="0">
                <a:latin typeface="+mj-lt"/>
              </a:rPr>
              <a:t>Estado </a:t>
            </a:r>
            <a:r>
              <a:rPr lang="es-AR" altLang="es-AR" sz="2800" b="1" dirty="0" err="1">
                <a:latin typeface="+mj-lt"/>
              </a:rPr>
              <a:t>fitossanitário</a:t>
            </a:r>
            <a:endParaRPr lang="es-AR" altLang="es-AR" sz="2800" b="1" dirty="0">
              <a:latin typeface="+mj-lt"/>
            </a:endParaRPr>
          </a:p>
          <a:p>
            <a:pPr marL="457200" indent="-457200" eaLnBrk="1" hangingPunct="1">
              <a:buFont typeface="Arial" panose="020B0604020202020204" pitchFamily="34" charset="0"/>
              <a:buChar char="•"/>
            </a:pPr>
            <a:r>
              <a:rPr lang="es-AR" altLang="es-AR" sz="2800" b="1" dirty="0" err="1">
                <a:latin typeface="+mj-lt"/>
              </a:rPr>
              <a:t>Supervisão</a:t>
            </a:r>
            <a:r>
              <a:rPr lang="es-AR" altLang="es-AR" sz="2800" b="1" dirty="0">
                <a:latin typeface="+mj-lt"/>
              </a:rPr>
              <a:t> do </a:t>
            </a:r>
            <a:r>
              <a:rPr lang="es-AR" altLang="es-AR" sz="2800" b="1" dirty="0" err="1">
                <a:latin typeface="+mj-lt"/>
              </a:rPr>
              <a:t>cumprimento</a:t>
            </a:r>
            <a:r>
              <a:rPr lang="es-AR" altLang="es-AR" sz="2800" b="1" dirty="0">
                <a:latin typeface="+mj-lt"/>
              </a:rPr>
              <a:t> das pautas para o manejo dos </a:t>
            </a:r>
            <a:r>
              <a:rPr lang="es-AR" altLang="es-AR" sz="2800" b="1" dirty="0" err="1">
                <a:latin typeface="+mj-lt"/>
              </a:rPr>
              <a:t>talhões</a:t>
            </a:r>
            <a:r>
              <a:rPr lang="es-AR" altLang="es-AR" sz="2800" b="1" dirty="0">
                <a:latin typeface="+mj-lt"/>
              </a:rPr>
              <a:t> para </a:t>
            </a:r>
            <a:r>
              <a:rPr lang="es-AR" altLang="es-AR" sz="2800" b="1" dirty="0" err="1">
                <a:latin typeface="+mj-lt"/>
              </a:rPr>
              <a:t>exportação</a:t>
            </a:r>
            <a:r>
              <a:rPr lang="es-AR" altLang="es-AR" sz="2800" b="1" dirty="0">
                <a:latin typeface="+mj-lt"/>
              </a:rPr>
              <a:t> (</a:t>
            </a:r>
            <a:r>
              <a:rPr lang="es-AR" altLang="es-AR" sz="2800" b="1" dirty="0" err="1">
                <a:latin typeface="+mj-lt"/>
              </a:rPr>
              <a:t>caderno</a:t>
            </a:r>
            <a:r>
              <a:rPr lang="es-AR" altLang="es-AR" sz="2800" b="1" dirty="0">
                <a:latin typeface="+mj-lt"/>
              </a:rPr>
              <a:t> de registros) </a:t>
            </a:r>
          </a:p>
          <a:p>
            <a:pPr marL="457200" indent="-457200" eaLnBrk="1" hangingPunct="1">
              <a:buFont typeface="Arial" panose="020B0604020202020204" pitchFamily="34" charset="0"/>
              <a:buChar char="•"/>
            </a:pPr>
            <a:r>
              <a:rPr lang="es-AR" altLang="es-AR" sz="2800" b="1" dirty="0" err="1">
                <a:latin typeface="+mj-lt"/>
              </a:rPr>
              <a:t>Monitoramento</a:t>
            </a:r>
            <a:r>
              <a:rPr lang="es-AR" altLang="es-AR" sz="2800" b="1" dirty="0">
                <a:latin typeface="+mj-lt"/>
              </a:rPr>
              <a:t> de campo</a:t>
            </a:r>
          </a:p>
          <a:p>
            <a:pPr marL="457200" indent="-457200" eaLnBrk="1" hangingPunct="1">
              <a:buFont typeface="Arial" panose="020B0604020202020204" pitchFamily="34" charset="0"/>
              <a:buChar char="•"/>
            </a:pPr>
            <a:r>
              <a:rPr lang="es-AR" altLang="es-AR" sz="2800" b="1" dirty="0" err="1">
                <a:latin typeface="+mj-lt"/>
              </a:rPr>
              <a:t>Autorização</a:t>
            </a:r>
            <a:r>
              <a:rPr lang="es-AR" altLang="es-AR" sz="2800" b="1" dirty="0">
                <a:latin typeface="+mj-lt"/>
              </a:rPr>
              <a:t> de </a:t>
            </a:r>
            <a:r>
              <a:rPr lang="es-AR" altLang="es-AR" sz="2800" b="1" dirty="0" err="1">
                <a:latin typeface="+mj-lt"/>
              </a:rPr>
              <a:t>colheita</a:t>
            </a:r>
            <a:endParaRPr lang="es-AR" altLang="es-AR" sz="2800" b="1" dirty="0">
              <a:latin typeface="+mj-lt"/>
            </a:endParaRPr>
          </a:p>
          <a:p>
            <a:pPr marL="457200" indent="-457200" eaLnBrk="1" hangingPunct="1">
              <a:buFont typeface="Arial" panose="020B0604020202020204" pitchFamily="34" charset="0"/>
              <a:buChar char="•"/>
            </a:pPr>
            <a:r>
              <a:rPr lang="es-AR" altLang="es-AR" sz="2800" b="1" dirty="0" err="1">
                <a:latin typeface="+mj-lt"/>
              </a:rPr>
              <a:t>Rastreabilidade</a:t>
            </a:r>
            <a:r>
              <a:rPr lang="es-AR" altLang="es-AR" sz="2800" b="1" dirty="0">
                <a:latin typeface="+mj-lt"/>
              </a:rPr>
              <a:t> </a:t>
            </a:r>
          </a:p>
          <a:p>
            <a:pPr eaLnBrk="1" hangingPunct="1">
              <a:buFont typeface="Arial" panose="020B0604020202020204" pitchFamily="34" charset="0"/>
              <a:buChar char="•"/>
            </a:pPr>
            <a:endParaRPr lang="es-AR" altLang="es-AR" sz="2800" dirty="0">
              <a:solidFill>
                <a:srgbClr val="003300"/>
              </a:solidFill>
            </a:endParaRPr>
          </a:p>
        </p:txBody>
      </p:sp>
      <p:sp>
        <p:nvSpPr>
          <p:cNvPr id="2" name="CuadroTexto 1"/>
          <p:cNvSpPr txBox="1"/>
          <p:nvPr/>
        </p:nvSpPr>
        <p:spPr>
          <a:xfrm>
            <a:off x="734291" y="221673"/>
            <a:ext cx="2705036" cy="523220"/>
          </a:xfrm>
          <a:prstGeom prst="rect">
            <a:avLst/>
          </a:prstGeom>
          <a:noFill/>
        </p:spPr>
        <p:txBody>
          <a:bodyPr wrap="none" rtlCol="0">
            <a:spAutoFit/>
          </a:bodyPr>
          <a:lstStyle/>
          <a:p>
            <a:r>
              <a:rPr lang="es-AR" sz="2800" b="1" dirty="0"/>
              <a:t>CAMPO: SENASA</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978284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MIS DOCUMENTOS\PROPUESTAS DE TRABAJO\AÑO 2011\POSCOSECHA\fotoS\IMG_37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85" y="1330778"/>
            <a:ext cx="7369629" cy="552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0" y="409801"/>
            <a:ext cx="7097486" cy="369332"/>
          </a:xfrm>
          <a:prstGeom prst="rect">
            <a:avLst/>
          </a:prstGeom>
          <a:ln>
            <a:noFill/>
          </a:ln>
        </p:spPr>
        <p:txBody>
          <a:bodyPr wrap="square">
            <a:spAutoFit/>
          </a:bodyPr>
          <a:lstStyle/>
          <a:p>
            <a:pPr algn="ctr">
              <a:spcBef>
                <a:spcPct val="0"/>
              </a:spcBef>
            </a:pPr>
            <a:r>
              <a:rPr lang="es-ES_tradnl" altLang="es-AR" b="1" dirty="0">
                <a:latin typeface="+mj-lt"/>
              </a:rPr>
              <a:t>EMBALAGEM:  </a:t>
            </a:r>
            <a:r>
              <a:rPr lang="es-ES_tradnl" altLang="es-AR" b="1" dirty="0" err="1">
                <a:latin typeface="+mj-lt"/>
              </a:rPr>
              <a:t>deve</a:t>
            </a:r>
            <a:r>
              <a:rPr lang="es-ES_tradnl" altLang="es-AR" b="1" dirty="0">
                <a:latin typeface="+mj-lt"/>
              </a:rPr>
              <a:t>  estar inscritos no Registro Nacional </a:t>
            </a:r>
            <a:r>
              <a:rPr lang="es-ES_tradnl" altLang="es-AR" b="1" dirty="0" err="1">
                <a:latin typeface="+mj-lt"/>
              </a:rPr>
              <a:t>Fitossanitário</a:t>
            </a:r>
            <a:r>
              <a:rPr lang="es-ES_tradnl" altLang="es-AR" b="1" dirty="0">
                <a:latin typeface="+mj-lt"/>
              </a:rPr>
              <a:t> </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086692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714375" y="1143000"/>
            <a:ext cx="8156575" cy="3465564"/>
          </a:xfrm>
          <a:prstGeom prst="rect">
            <a:avLst/>
          </a:prstGeom>
          <a:noFill/>
          <a:ln w="9525">
            <a:noFill/>
            <a:miter lim="800000"/>
            <a:headEnd/>
            <a:tailEnd/>
          </a:ln>
        </p:spPr>
        <p:txBody>
          <a:bodyPr>
            <a:spAutoFit/>
          </a:bodyPr>
          <a:lstStyle/>
          <a:p>
            <a:pPr marL="363538" indent="-363538">
              <a:lnSpc>
                <a:spcPct val="140000"/>
              </a:lnSpc>
              <a:defRPr/>
            </a:pPr>
            <a:endParaRPr lang="en-US" sz="2800" b="1" dirty="0">
              <a:solidFill>
                <a:srgbClr val="333399"/>
              </a:solidFill>
              <a:latin typeface="Verdana" pitchFamily="34" charset="0"/>
            </a:endParaRPr>
          </a:p>
          <a:p>
            <a:pPr marL="363538" indent="-363538">
              <a:lnSpc>
                <a:spcPct val="120000"/>
              </a:lnSpc>
              <a:buClr>
                <a:srgbClr val="66CC00"/>
              </a:buClr>
              <a:buFontTx/>
              <a:buChar char="•"/>
              <a:defRPr/>
            </a:pPr>
            <a:r>
              <a:rPr lang="en-US" sz="3000" b="1" dirty="0">
                <a:latin typeface="+mj-lt"/>
              </a:rPr>
              <a:t>A </a:t>
            </a:r>
            <a:r>
              <a:rPr lang="en-US" sz="3000" b="1" dirty="0" err="1">
                <a:latin typeface="+mj-lt"/>
              </a:rPr>
              <a:t>embalagem</a:t>
            </a:r>
            <a:r>
              <a:rPr lang="en-US" sz="3000" b="1" dirty="0">
                <a:latin typeface="+mj-lt"/>
              </a:rPr>
              <a:t> </a:t>
            </a:r>
            <a:r>
              <a:rPr lang="en-US" sz="3000" b="1" dirty="0" err="1">
                <a:latin typeface="+mj-lt"/>
              </a:rPr>
              <a:t>deve</a:t>
            </a:r>
            <a:r>
              <a:rPr lang="en-US" sz="3000" b="1" dirty="0">
                <a:latin typeface="+mj-lt"/>
              </a:rPr>
              <a:t> </a:t>
            </a:r>
            <a:r>
              <a:rPr lang="en-US" sz="3000" b="1" dirty="0" err="1">
                <a:latin typeface="+mj-lt"/>
              </a:rPr>
              <a:t>estar</a:t>
            </a:r>
            <a:r>
              <a:rPr lang="en-US" sz="3000" b="1" dirty="0">
                <a:latin typeface="+mj-lt"/>
              </a:rPr>
              <a:t> </a:t>
            </a:r>
            <a:r>
              <a:rPr lang="en-US" sz="3000" b="1" dirty="0" err="1">
                <a:latin typeface="+mj-lt"/>
              </a:rPr>
              <a:t>registrada</a:t>
            </a:r>
            <a:r>
              <a:rPr lang="en-US" sz="3000" b="1" dirty="0">
                <a:latin typeface="+mj-lt"/>
              </a:rPr>
              <a:t> e </a:t>
            </a:r>
            <a:r>
              <a:rPr lang="en-US" sz="3000" b="1" dirty="0" err="1">
                <a:latin typeface="+mj-lt"/>
              </a:rPr>
              <a:t>aprovada</a:t>
            </a:r>
            <a:r>
              <a:rPr lang="en-US" sz="3000" b="1" dirty="0">
                <a:latin typeface="+mj-lt"/>
              </a:rPr>
              <a:t> pela </a:t>
            </a:r>
            <a:r>
              <a:rPr lang="en-US" sz="3000" b="1" dirty="0" err="1">
                <a:latin typeface="+mj-lt"/>
              </a:rPr>
              <a:t>autoridade</a:t>
            </a:r>
            <a:r>
              <a:rPr lang="en-US" sz="3000" b="1" dirty="0">
                <a:latin typeface="+mj-lt"/>
              </a:rPr>
              <a:t> </a:t>
            </a:r>
            <a:r>
              <a:rPr lang="en-US" sz="3000" b="1" dirty="0" err="1">
                <a:latin typeface="+mj-lt"/>
              </a:rPr>
              <a:t>fitossanitária</a:t>
            </a:r>
            <a:endParaRPr lang="en-US" sz="3000" b="1" dirty="0">
              <a:latin typeface="+mj-lt"/>
            </a:endParaRPr>
          </a:p>
          <a:p>
            <a:pPr marL="363538" indent="-363538">
              <a:lnSpc>
                <a:spcPct val="120000"/>
              </a:lnSpc>
              <a:buClr>
                <a:srgbClr val="66CC00"/>
              </a:buClr>
              <a:defRPr/>
            </a:pPr>
            <a:endParaRPr lang="en-US" sz="3000" b="1" dirty="0">
              <a:latin typeface="+mj-lt"/>
            </a:endParaRPr>
          </a:p>
          <a:p>
            <a:pPr marL="363538" indent="-363538">
              <a:lnSpc>
                <a:spcPct val="120000"/>
              </a:lnSpc>
              <a:buClr>
                <a:srgbClr val="66CC00"/>
              </a:buClr>
              <a:buFontTx/>
              <a:buChar char="•"/>
              <a:defRPr/>
            </a:pPr>
            <a:r>
              <a:rPr lang="en-US" sz="3000" b="1" dirty="0">
                <a:latin typeface="+mj-lt"/>
              </a:rPr>
              <a:t>O </a:t>
            </a:r>
            <a:r>
              <a:rPr lang="en-US" sz="3000" b="1" dirty="0" err="1">
                <a:latin typeface="+mj-lt"/>
              </a:rPr>
              <a:t>processo</a:t>
            </a:r>
            <a:r>
              <a:rPr lang="en-US" sz="3000" b="1" dirty="0">
                <a:latin typeface="+mj-lt"/>
              </a:rPr>
              <a:t> de </a:t>
            </a:r>
            <a:r>
              <a:rPr lang="en-US" sz="3000" b="1" dirty="0" err="1">
                <a:latin typeface="+mj-lt"/>
              </a:rPr>
              <a:t>embalagem</a:t>
            </a:r>
            <a:r>
              <a:rPr lang="en-US" sz="3000" b="1" dirty="0">
                <a:latin typeface="+mj-lt"/>
              </a:rPr>
              <a:t> é </a:t>
            </a:r>
            <a:r>
              <a:rPr lang="en-US" sz="3000" b="1" dirty="0" err="1">
                <a:latin typeface="+mj-lt"/>
              </a:rPr>
              <a:t>inspecionado</a:t>
            </a:r>
            <a:r>
              <a:rPr lang="en-US" sz="3000" b="1" dirty="0">
                <a:latin typeface="+mj-lt"/>
              </a:rPr>
              <a:t> pela </a:t>
            </a:r>
            <a:r>
              <a:rPr lang="en-US" sz="3000" b="1" dirty="0" err="1">
                <a:latin typeface="+mj-lt"/>
              </a:rPr>
              <a:t>autoridade</a:t>
            </a:r>
            <a:r>
              <a:rPr lang="en-US" sz="3000" b="1" dirty="0">
                <a:latin typeface="+mj-lt"/>
              </a:rPr>
              <a:t> </a:t>
            </a:r>
            <a:r>
              <a:rPr lang="en-US" sz="3000" b="1" dirty="0" err="1">
                <a:latin typeface="+mj-lt"/>
              </a:rPr>
              <a:t>fitossanitárias</a:t>
            </a:r>
            <a:r>
              <a:rPr lang="en-US" sz="3000" b="1" dirty="0">
                <a:latin typeface="+mj-lt"/>
              </a:rPr>
              <a:t>. </a:t>
            </a:r>
          </a:p>
        </p:txBody>
      </p:sp>
      <p:sp>
        <p:nvSpPr>
          <p:cNvPr id="2" name="CuadroTexto 1"/>
          <p:cNvSpPr txBox="1"/>
          <p:nvPr/>
        </p:nvSpPr>
        <p:spPr>
          <a:xfrm>
            <a:off x="478971" y="250371"/>
            <a:ext cx="2141740" cy="584775"/>
          </a:xfrm>
          <a:prstGeom prst="rect">
            <a:avLst/>
          </a:prstGeom>
          <a:noFill/>
        </p:spPr>
        <p:txBody>
          <a:bodyPr wrap="none" rtlCol="0">
            <a:spAutoFit/>
          </a:bodyPr>
          <a:lstStyle/>
          <a:p>
            <a:r>
              <a:rPr lang="es-AR" sz="3200" dirty="0" err="1"/>
              <a:t>Embalagem</a:t>
            </a:r>
            <a:endParaRPr lang="es-AR" sz="32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3770197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7"/>
          <p:cNvSpPr txBox="1">
            <a:spLocks noChangeArrowheads="1"/>
          </p:cNvSpPr>
          <p:nvPr/>
        </p:nvSpPr>
        <p:spPr bwMode="auto">
          <a:xfrm>
            <a:off x="4381124" y="4927372"/>
            <a:ext cx="1584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AR" sz="2000" b="1" dirty="0" err="1">
                <a:latin typeface="+mj-lt"/>
              </a:rPr>
              <a:t>Desinfecção</a:t>
            </a:r>
            <a:r>
              <a:rPr lang="es-ES_tradnl" altLang="es-AR" sz="2000" b="1" dirty="0">
                <a:latin typeface="+mj-lt"/>
              </a:rPr>
              <a:t> da fruta</a:t>
            </a:r>
          </a:p>
        </p:txBody>
      </p:sp>
      <p:sp>
        <p:nvSpPr>
          <p:cNvPr id="18436" name="Text Box 21"/>
          <p:cNvSpPr txBox="1">
            <a:spLocks noChangeArrowheads="1"/>
          </p:cNvSpPr>
          <p:nvPr/>
        </p:nvSpPr>
        <p:spPr bwMode="auto">
          <a:xfrm>
            <a:off x="250825" y="4927372"/>
            <a:ext cx="2592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es-AR" sz="2000" b="1" dirty="0" err="1">
                <a:latin typeface="+mj-lt"/>
              </a:rPr>
              <a:t>Setorização</a:t>
            </a:r>
            <a:r>
              <a:rPr lang="es-ES_tradnl" altLang="es-AR" sz="1600" b="1" dirty="0">
                <a:latin typeface="+mj-lt"/>
              </a:rPr>
              <a:t> </a:t>
            </a:r>
            <a:r>
              <a:rPr lang="es-ES_tradnl" altLang="es-AR" sz="2000" b="1" dirty="0">
                <a:latin typeface="+mj-lt"/>
              </a:rPr>
              <a:t>de</a:t>
            </a:r>
            <a:r>
              <a:rPr lang="es-ES_tradnl" altLang="es-AR" sz="1600" b="1" dirty="0">
                <a:latin typeface="+mj-lt"/>
              </a:rPr>
              <a:t> </a:t>
            </a:r>
            <a:r>
              <a:rPr lang="es-ES_tradnl" altLang="es-AR" sz="2000" b="1" dirty="0" err="1">
                <a:latin typeface="+mj-lt"/>
              </a:rPr>
              <a:t>bins</a:t>
            </a:r>
            <a:endParaRPr lang="es-ES_tradnl" altLang="es-AR" sz="2000" b="1" dirty="0">
              <a:latin typeface="+mj-lt"/>
            </a:endParaRPr>
          </a:p>
        </p:txBody>
      </p:sp>
      <p:sp>
        <p:nvSpPr>
          <p:cNvPr id="18438" name="Rectangle 23"/>
          <p:cNvSpPr>
            <a:spLocks noRot="1" noChangeArrowheads="1"/>
          </p:cNvSpPr>
          <p:nvPr/>
        </p:nvSpPr>
        <p:spPr bwMode="auto">
          <a:xfrm>
            <a:off x="250825" y="192315"/>
            <a:ext cx="58340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2800" b="1" dirty="0">
                <a:latin typeface="+mj-lt"/>
              </a:rPr>
              <a:t>EMBALAGEM: Requisitos do Programa</a:t>
            </a:r>
          </a:p>
        </p:txBody>
      </p:sp>
      <p:pic>
        <p:nvPicPr>
          <p:cNvPr id="18441" name="Picture 32" descr="logo sena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7988" y="5965825"/>
            <a:ext cx="9366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l="16408"/>
          <a:stretch/>
        </p:blipFill>
        <p:spPr>
          <a:xfrm>
            <a:off x="118888" y="1298740"/>
            <a:ext cx="4003262" cy="3591789"/>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5562" y="1298740"/>
            <a:ext cx="4789052" cy="3591789"/>
          </a:xfrm>
          <a:prstGeom prst="rect">
            <a:avLst/>
          </a:prstGeom>
          <a:ln w="57150">
            <a:solidFill>
              <a:schemeClr val="bg1"/>
            </a:solidFill>
          </a:ln>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9157" y="4890529"/>
            <a:ext cx="2835456" cy="1880093"/>
          </a:xfrm>
          <a:prstGeom prst="rect">
            <a:avLst/>
          </a:prstGeom>
        </p:spPr>
      </p:pic>
      <p:pic>
        <p:nvPicPr>
          <p:cNvPr id="19" name="Picture 19" descr="si va 21"/>
          <p:cNvPicPr>
            <a:picLocks noChangeAspect="1" noChangeArrowheads="1"/>
          </p:cNvPicPr>
          <p:nvPr/>
        </p:nvPicPr>
        <p:blipFill>
          <a:blip r:embed="rId6"/>
          <a:srcRect l="2222" t="10881" r="4443" b="51567"/>
          <a:stretch>
            <a:fillRect/>
          </a:stretch>
        </p:blipFill>
        <p:spPr bwMode="auto">
          <a:xfrm>
            <a:off x="4485729" y="1298740"/>
            <a:ext cx="2959439" cy="759619"/>
          </a:xfrm>
          <a:prstGeom prst="rect">
            <a:avLst/>
          </a:prstGeom>
          <a:noFill/>
          <a:effectLst>
            <a:outerShdw dist="35921" dir="2700000" algn="ctr" rotWithShape="0">
              <a:srgbClr val="808080"/>
            </a:outerShdw>
          </a:effectLst>
        </p:spPr>
      </p:pic>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4993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vertical)">
                                      <p:cBhvr>
                                        <p:cTn id="7"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76871" y="220841"/>
            <a:ext cx="6766186" cy="513667"/>
          </a:xfrm>
          <a:prstGeom prst="rect">
            <a:avLst/>
          </a:prstGeom>
          <a:noFill/>
        </p:spPr>
        <p:txBody>
          <a:bodyPr wrap="square" rtlCol="0">
            <a:spAutoFit/>
          </a:bodyPr>
          <a:lstStyle/>
          <a:p>
            <a:r>
              <a:rPr lang="es-AR" sz="2738" b="1" dirty="0">
                <a:latin typeface="+mj-lt"/>
                <a:ea typeface="Verdana" panose="020B0604030504040204" pitchFamily="34" charset="0"/>
                <a:cs typeface="Verdana" panose="020B0604030504040204" pitchFamily="34" charset="0"/>
              </a:rPr>
              <a:t>LIMÃO da Argentina: Mercados de Fruta Fresca  </a:t>
            </a:r>
            <a:endParaRPr lang="en-US" sz="2738" b="1" dirty="0">
              <a:latin typeface="+mj-lt"/>
              <a:ea typeface="Verdana" panose="020B0604030504040204" pitchFamily="34" charset="0"/>
              <a:cs typeface="Verdana" panose="020B0604030504040204" pitchFamily="34" charset="0"/>
            </a:endParaRPr>
          </a:p>
        </p:txBody>
      </p:sp>
      <p:graphicFrame>
        <p:nvGraphicFramePr>
          <p:cNvPr id="4" name="1127 Gráfico"/>
          <p:cNvGraphicFramePr>
            <a:graphicFrameLocks/>
          </p:cNvGraphicFramePr>
          <p:nvPr>
            <p:extLst>
              <p:ext uri="{D42A27DB-BD31-4B8C-83A1-F6EECF244321}">
                <p14:modId xmlns:p14="http://schemas.microsoft.com/office/powerpoint/2010/main" val="123893735"/>
              </p:ext>
            </p:extLst>
          </p:nvPr>
        </p:nvGraphicFramePr>
        <p:xfrm>
          <a:off x="1577522" y="1526247"/>
          <a:ext cx="5933621" cy="4618025"/>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80733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15" y="1139422"/>
            <a:ext cx="4312194" cy="3061282"/>
          </a:xfrm>
          <a:prstGeom prst="rect">
            <a:avLst/>
          </a:prstGeom>
        </p:spPr>
      </p:pic>
      <p:sp>
        <p:nvSpPr>
          <p:cNvPr id="18435" name="Text Box 18"/>
          <p:cNvSpPr txBox="1">
            <a:spLocks noChangeArrowheads="1"/>
          </p:cNvSpPr>
          <p:nvPr/>
        </p:nvSpPr>
        <p:spPr bwMode="auto">
          <a:xfrm>
            <a:off x="6084888" y="3644900"/>
            <a:ext cx="280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es-AR" sz="2000">
                <a:latin typeface="Times New Roman" panose="02020603050405020304" pitchFamily="18" charset="0"/>
              </a:rPr>
              <a:t>Identificación de la línea</a:t>
            </a:r>
          </a:p>
        </p:txBody>
      </p:sp>
      <p:sp>
        <p:nvSpPr>
          <p:cNvPr id="18438" name="Rectangle 23"/>
          <p:cNvSpPr>
            <a:spLocks noRot="1" noChangeArrowheads="1"/>
          </p:cNvSpPr>
          <p:nvPr/>
        </p:nvSpPr>
        <p:spPr bwMode="auto">
          <a:xfrm>
            <a:off x="250825" y="192315"/>
            <a:ext cx="58340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AR" sz="2800" b="1" dirty="0">
                <a:latin typeface="+mj-lt"/>
              </a:rPr>
              <a:t>EMBALAGEM: Requisitos do Programa</a:t>
            </a:r>
          </a:p>
        </p:txBody>
      </p:sp>
      <p:sp>
        <p:nvSpPr>
          <p:cNvPr id="18439" name="Text Box 28"/>
          <p:cNvSpPr txBox="1">
            <a:spLocks noChangeArrowheads="1"/>
          </p:cNvSpPr>
          <p:nvPr/>
        </p:nvSpPr>
        <p:spPr bwMode="auto">
          <a:xfrm>
            <a:off x="6568305" y="4352849"/>
            <a:ext cx="22424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es-AR" sz="2000" dirty="0">
                <a:latin typeface="+mj-lt"/>
              </a:rPr>
              <a:t>Embalado em </a:t>
            </a:r>
            <a:r>
              <a:rPr lang="es-ES_tradnl" altLang="es-AR" sz="2000" dirty="0" err="1">
                <a:latin typeface="+mj-lt"/>
              </a:rPr>
              <a:t>caixas</a:t>
            </a:r>
            <a:r>
              <a:rPr lang="es-ES_tradnl" altLang="es-AR" sz="2000" dirty="0">
                <a:latin typeface="+mj-lt"/>
              </a:rPr>
              <a:t> identificadas</a:t>
            </a:r>
          </a:p>
        </p:txBody>
      </p:sp>
      <p:grpSp>
        <p:nvGrpSpPr>
          <p:cNvPr id="15" name="Grupo 14"/>
          <p:cNvGrpSpPr/>
          <p:nvPr/>
        </p:nvGrpSpPr>
        <p:grpSpPr>
          <a:xfrm>
            <a:off x="4563658" y="1176953"/>
            <a:ext cx="4185168" cy="3023751"/>
            <a:chOff x="246741" y="1270905"/>
            <a:chExt cx="4662716" cy="3497037"/>
          </a:xfrm>
        </p:grpSpPr>
        <p:pic>
          <p:nvPicPr>
            <p:cNvPr id="16" name="Picture 2" descr="si va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741" y="1270905"/>
              <a:ext cx="4662716" cy="34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agosto 06 022"/>
            <p:cNvPicPr>
              <a:picLocks noChangeAspect="1" noChangeArrowheads="1"/>
            </p:cNvPicPr>
            <p:nvPr/>
          </p:nvPicPr>
          <p:blipFill>
            <a:blip r:embed="rId4" cstate="print">
              <a:extLst>
                <a:ext uri="{28A0092B-C50C-407E-A947-70E740481C1C}">
                  <a14:useLocalDpi xmlns:a14="http://schemas.microsoft.com/office/drawing/2010/main" val="0"/>
                </a:ext>
              </a:extLst>
            </a:blip>
            <a:srcRect t="4933" r="11130" b="9503"/>
            <a:stretch>
              <a:fillRect/>
            </a:stretch>
          </p:blipFill>
          <p:spPr bwMode="auto">
            <a:xfrm>
              <a:off x="1436801" y="2418359"/>
              <a:ext cx="2086654" cy="150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uadroTexto 8"/>
          <p:cNvSpPr txBox="1"/>
          <p:nvPr/>
        </p:nvSpPr>
        <p:spPr>
          <a:xfrm>
            <a:off x="2764369" y="1151649"/>
            <a:ext cx="1618456" cy="646331"/>
          </a:xfrm>
          <a:prstGeom prst="rect">
            <a:avLst/>
          </a:prstGeom>
          <a:noFill/>
        </p:spPr>
        <p:txBody>
          <a:bodyPr wrap="square" rtlCol="0">
            <a:spAutoFit/>
          </a:bodyPr>
          <a:lstStyle/>
          <a:p>
            <a:r>
              <a:rPr lang="es-AR" dirty="0"/>
              <a:t>Identificación del proceso</a:t>
            </a:r>
          </a:p>
        </p:txBody>
      </p:sp>
      <p:pic>
        <p:nvPicPr>
          <p:cNvPr id="23" name="Picture 3" descr="si va 14"/>
          <p:cNvPicPr>
            <a:picLocks noChangeAspect="1" noChangeArrowheads="1"/>
          </p:cNvPicPr>
          <p:nvPr/>
        </p:nvPicPr>
        <p:blipFill>
          <a:blip r:embed="rId5" cstate="print">
            <a:extLst>
              <a:ext uri="{28A0092B-C50C-407E-A947-70E740481C1C}">
                <a14:useLocalDpi xmlns:a14="http://schemas.microsoft.com/office/drawing/2010/main" val="0"/>
              </a:ext>
            </a:extLst>
          </a:blip>
          <a:srcRect t="25703" b="11485"/>
          <a:stretch>
            <a:fillRect/>
          </a:stretch>
        </p:blipFill>
        <p:spPr bwMode="auto">
          <a:xfrm>
            <a:off x="371999" y="1166732"/>
            <a:ext cx="4049542" cy="1221740"/>
          </a:xfrm>
          <a:prstGeom prst="rect">
            <a:avLst/>
          </a:prstGeom>
          <a:noFill/>
          <a:ln w="57150">
            <a:noFill/>
            <a:miter lim="800000"/>
            <a:headEnd/>
            <a:tailEnd/>
          </a:ln>
          <a:extLst/>
        </p:spPr>
      </p:pic>
      <p:sp>
        <p:nvSpPr>
          <p:cNvPr id="11" name="Elipse 10"/>
          <p:cNvSpPr/>
          <p:nvPr/>
        </p:nvSpPr>
        <p:spPr>
          <a:xfrm>
            <a:off x="1602594" y="942426"/>
            <a:ext cx="9144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5" name="Picture 2" descr="si va 12"/>
          <p:cNvPicPr>
            <a:picLocks noChangeAspect="1" noChangeArrowheads="1"/>
          </p:cNvPicPr>
          <p:nvPr/>
        </p:nvPicPr>
        <p:blipFill>
          <a:blip r:embed="rId6" cstate="print">
            <a:extLst>
              <a:ext uri="{28A0092B-C50C-407E-A947-70E740481C1C}">
                <a14:useLocalDpi xmlns:a14="http://schemas.microsoft.com/office/drawing/2010/main" val="0"/>
              </a:ext>
            </a:extLst>
          </a:blip>
          <a:srcRect t="4396"/>
          <a:stretch>
            <a:fillRect/>
          </a:stretch>
        </p:blipFill>
        <p:spPr bwMode="auto">
          <a:xfrm>
            <a:off x="154795" y="3727733"/>
            <a:ext cx="2530135" cy="322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2906486" y="1178959"/>
            <a:ext cx="1478983" cy="646331"/>
          </a:xfrm>
          <a:prstGeom prst="rect">
            <a:avLst/>
          </a:prstGeom>
          <a:solidFill>
            <a:schemeClr val="bg1"/>
          </a:solidFill>
        </p:spPr>
        <p:txBody>
          <a:bodyPr wrap="square" rtlCol="0">
            <a:spAutoFit/>
          </a:bodyPr>
          <a:lstStyle/>
          <a:p>
            <a:r>
              <a:rPr lang="es-AR" dirty="0" err="1"/>
              <a:t>Identificaçãodo</a:t>
            </a:r>
            <a:r>
              <a:rPr lang="es-AR" dirty="0"/>
              <a:t> </a:t>
            </a:r>
            <a:r>
              <a:rPr lang="es-AR" dirty="0" err="1"/>
              <a:t>processo</a:t>
            </a:r>
            <a:endParaRPr lang="es-AR" dirty="0"/>
          </a:p>
        </p:txBody>
      </p:sp>
      <p:sp>
        <p:nvSpPr>
          <p:cNvPr id="13" name="CuadroTexto 12"/>
          <p:cNvSpPr txBox="1"/>
          <p:nvPr/>
        </p:nvSpPr>
        <p:spPr>
          <a:xfrm>
            <a:off x="2733766" y="6106885"/>
            <a:ext cx="1719943" cy="646331"/>
          </a:xfrm>
          <a:prstGeom prst="rect">
            <a:avLst/>
          </a:prstGeom>
          <a:noFill/>
        </p:spPr>
        <p:txBody>
          <a:bodyPr wrap="square" rtlCol="0">
            <a:spAutoFit/>
          </a:bodyPr>
          <a:lstStyle/>
          <a:p>
            <a:r>
              <a:rPr lang="es-AR" dirty="0" err="1"/>
              <a:t>Identificação</a:t>
            </a:r>
            <a:r>
              <a:rPr lang="es-AR" dirty="0"/>
              <a:t> de pallets</a:t>
            </a:r>
          </a:p>
        </p:txBody>
      </p:sp>
      <p:pic>
        <p:nvPicPr>
          <p:cNvPr id="18" name="Imagem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4025772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354591" y="2496911"/>
            <a:ext cx="7056437" cy="1569660"/>
          </a:xfrm>
          <a:prstGeom prst="rect">
            <a:avLst/>
          </a:prstGeom>
          <a:noFill/>
          <a:ln w="9525">
            <a:solidFill>
              <a:schemeClr val="tx1"/>
            </a:solidFill>
            <a:miter lim="800000"/>
            <a:headEnd/>
            <a:tailEnd/>
          </a:ln>
        </p:spPr>
        <p:txBody>
          <a:bodyPr>
            <a:spAutoFit/>
          </a:bodyPr>
          <a:lstStyle/>
          <a:p>
            <a:pPr algn="ctr">
              <a:defRPr/>
            </a:pPr>
            <a:r>
              <a:rPr lang="en-US" sz="3200" b="1" dirty="0"/>
              <a:t>A</a:t>
            </a:r>
            <a:r>
              <a:rPr lang="en-US" sz="3200" b="1" dirty="0">
                <a:latin typeface="+mn-lt"/>
              </a:rPr>
              <a:t>s </a:t>
            </a:r>
            <a:r>
              <a:rPr lang="en-US" sz="3200" b="1" dirty="0" err="1">
                <a:latin typeface="+mn-lt"/>
              </a:rPr>
              <a:t>inspeções</a:t>
            </a:r>
            <a:r>
              <a:rPr lang="en-US" sz="3200" b="1" dirty="0">
                <a:latin typeface="+mn-lt"/>
              </a:rPr>
              <a:t> </a:t>
            </a:r>
            <a:r>
              <a:rPr lang="en-US" sz="3200" b="1" dirty="0" err="1">
                <a:latin typeface="+mn-lt"/>
              </a:rPr>
              <a:t>na</a:t>
            </a:r>
            <a:r>
              <a:rPr lang="en-US" sz="3200" b="1" dirty="0">
                <a:latin typeface="+mn-lt"/>
              </a:rPr>
              <a:t> </a:t>
            </a:r>
            <a:r>
              <a:rPr lang="en-US" sz="3200" b="1" dirty="0" err="1">
                <a:latin typeface="+mn-lt"/>
              </a:rPr>
              <a:t>embalagem</a:t>
            </a:r>
            <a:r>
              <a:rPr lang="en-US" sz="3200" b="1" dirty="0">
                <a:latin typeface="+mn-lt"/>
              </a:rPr>
              <a:t> para </a:t>
            </a:r>
            <a:r>
              <a:rPr lang="en-US" sz="3200" b="1" dirty="0" err="1">
                <a:latin typeface="+mn-lt"/>
              </a:rPr>
              <a:t>assegurar</a:t>
            </a:r>
            <a:r>
              <a:rPr lang="en-US" sz="3200" b="1" dirty="0">
                <a:latin typeface="+mn-lt"/>
              </a:rPr>
              <a:t> que a </a:t>
            </a:r>
            <a:r>
              <a:rPr lang="en-US" sz="3200" b="1" dirty="0" err="1">
                <a:latin typeface="+mn-lt"/>
              </a:rPr>
              <a:t>fruta</a:t>
            </a:r>
            <a:r>
              <a:rPr lang="en-US" sz="3200" b="1" dirty="0">
                <a:latin typeface="+mn-lt"/>
              </a:rPr>
              <a:t> </a:t>
            </a:r>
            <a:r>
              <a:rPr lang="en-US" sz="3200" b="1" dirty="0" err="1">
                <a:latin typeface="+mn-lt"/>
              </a:rPr>
              <a:t>esteja</a:t>
            </a:r>
            <a:r>
              <a:rPr lang="en-US" sz="3200" b="1" dirty="0">
                <a:latin typeface="+mn-lt"/>
              </a:rPr>
              <a:t> livre da </a:t>
            </a:r>
            <a:r>
              <a:rPr lang="en-US" sz="3200" b="1" dirty="0" err="1">
                <a:latin typeface="+mn-lt"/>
              </a:rPr>
              <a:t>doença</a:t>
            </a:r>
            <a:r>
              <a:rPr lang="en-US" sz="3200" b="1" dirty="0">
                <a:latin typeface="+mn-lt"/>
              </a:rPr>
              <a:t>. </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316320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i va 6"/>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121568"/>
            <a:ext cx="9144000" cy="610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107626" y="4760493"/>
            <a:ext cx="3517317" cy="461665"/>
          </a:xfrm>
          <a:prstGeom prst="rect">
            <a:avLst/>
          </a:prstGeom>
          <a:solidFill>
            <a:schemeClr val="bg1">
              <a:lumMod val="95000"/>
            </a:schemeClr>
          </a:solidFill>
        </p:spPr>
        <p:txBody>
          <a:bodyPr wrap="square">
            <a:spAutoFit/>
          </a:bodyPr>
          <a:lstStyle/>
          <a:p>
            <a:pPr>
              <a:defRPr/>
            </a:pPr>
            <a:r>
              <a:rPr lang="es-AR" sz="2400" b="1" dirty="0">
                <a:solidFill>
                  <a:srgbClr val="002060"/>
                </a:solidFill>
              </a:rPr>
              <a:t> </a:t>
            </a:r>
            <a:r>
              <a:rPr lang="es-AR" sz="2400" b="1" dirty="0" err="1">
                <a:solidFill>
                  <a:srgbClr val="002060"/>
                </a:solidFill>
              </a:rPr>
              <a:t>Próprias</a:t>
            </a:r>
            <a:r>
              <a:rPr lang="es-AR" sz="2400" b="1" dirty="0">
                <a:solidFill>
                  <a:srgbClr val="002060"/>
                </a:solidFill>
              </a:rPr>
              <a:t> da empresa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26" y="1257943"/>
            <a:ext cx="4649431" cy="3487073"/>
          </a:xfrm>
          <a:prstGeom prst="rect">
            <a:avLst/>
          </a:prstGeom>
        </p:spPr>
      </p:pic>
      <p:pic>
        <p:nvPicPr>
          <p:cNvPr id="5" name="Picture 15" descr="Image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0022" y="3101294"/>
            <a:ext cx="3962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CuadroTexto"/>
          <p:cNvSpPr txBox="1"/>
          <p:nvPr/>
        </p:nvSpPr>
        <p:spPr>
          <a:xfrm>
            <a:off x="5886678" y="2454963"/>
            <a:ext cx="3145744" cy="646331"/>
          </a:xfrm>
          <a:prstGeom prst="rect">
            <a:avLst/>
          </a:prstGeom>
          <a:solidFill>
            <a:schemeClr val="bg1">
              <a:lumMod val="95000"/>
            </a:schemeClr>
          </a:solidFill>
        </p:spPr>
        <p:txBody>
          <a:bodyPr wrap="square">
            <a:spAutoFit/>
          </a:bodyPr>
          <a:lstStyle/>
          <a:p>
            <a:pPr>
              <a:defRPr/>
            </a:pPr>
            <a:r>
              <a:rPr lang="es-AR" b="1" dirty="0">
                <a:solidFill>
                  <a:srgbClr val="002060"/>
                </a:solidFill>
              </a:rPr>
              <a:t>  Por parte da </a:t>
            </a:r>
            <a:r>
              <a:rPr lang="es-AR" b="1" dirty="0" err="1">
                <a:solidFill>
                  <a:srgbClr val="002060"/>
                </a:solidFill>
              </a:rPr>
              <a:t>autoridade</a:t>
            </a:r>
            <a:r>
              <a:rPr lang="es-AR" b="1" dirty="0">
                <a:solidFill>
                  <a:srgbClr val="002060"/>
                </a:solidFill>
              </a:rPr>
              <a:t>    </a:t>
            </a:r>
            <a:r>
              <a:rPr lang="es-AR" b="1" dirty="0" err="1">
                <a:solidFill>
                  <a:srgbClr val="002060"/>
                </a:solidFill>
              </a:rPr>
              <a:t>fitossanitária</a:t>
            </a:r>
            <a:endParaRPr lang="es-AR" b="1" dirty="0">
              <a:solidFill>
                <a:srgbClr val="002060"/>
              </a:solidFill>
            </a:endParaRPr>
          </a:p>
        </p:txBody>
      </p:sp>
      <p:sp>
        <p:nvSpPr>
          <p:cNvPr id="2" name="CuadroTexto 1"/>
          <p:cNvSpPr txBox="1"/>
          <p:nvPr/>
        </p:nvSpPr>
        <p:spPr>
          <a:xfrm>
            <a:off x="262807" y="329000"/>
            <a:ext cx="3862468" cy="523220"/>
          </a:xfrm>
          <a:prstGeom prst="rect">
            <a:avLst/>
          </a:prstGeom>
          <a:noFill/>
        </p:spPr>
        <p:txBody>
          <a:bodyPr wrap="none" rtlCol="0">
            <a:spAutoFit/>
          </a:bodyPr>
          <a:lstStyle/>
          <a:p>
            <a:r>
              <a:rPr lang="es-AR" sz="2800" dirty="0" err="1"/>
              <a:t>Inspeções</a:t>
            </a:r>
            <a:r>
              <a:rPr lang="es-AR" sz="2800" dirty="0"/>
              <a:t> na </a:t>
            </a:r>
            <a:r>
              <a:rPr lang="es-AR" sz="2800" dirty="0" err="1"/>
              <a:t>embalagem</a:t>
            </a:r>
            <a:endParaRPr lang="es-AR" sz="2800" dirty="0"/>
          </a:p>
        </p:txBody>
      </p:sp>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908314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150894"/>
            <a:ext cx="9144000" cy="5707106"/>
          </a:xfrm>
          <a:prstGeom prst="rect">
            <a:avLst/>
          </a:prstGeom>
        </p:spPr>
      </p:pic>
      <p:sp>
        <p:nvSpPr>
          <p:cNvPr id="20483" name="Text Box 13"/>
          <p:cNvSpPr txBox="1">
            <a:spLocks noChangeArrowheads="1"/>
          </p:cNvSpPr>
          <p:nvPr/>
        </p:nvSpPr>
        <p:spPr bwMode="auto">
          <a:xfrm>
            <a:off x="65914" y="6376816"/>
            <a:ext cx="2879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AR" sz="2000" dirty="0" err="1">
                <a:latin typeface="Times New Roman" panose="02020603050405020304" pitchFamily="18" charset="0"/>
              </a:rPr>
              <a:t>Inspeção</a:t>
            </a:r>
            <a:r>
              <a:rPr lang="es-ES" altLang="es-AR" sz="2000" dirty="0">
                <a:latin typeface="Times New Roman" panose="02020603050405020304" pitchFamily="18" charset="0"/>
              </a:rPr>
              <a:t> </a:t>
            </a:r>
            <a:r>
              <a:rPr lang="es-ES" altLang="es-AR" sz="2000" dirty="0" err="1">
                <a:latin typeface="Times New Roman" panose="02020603050405020304" pitchFamily="18" charset="0"/>
              </a:rPr>
              <a:t>fitossanitária</a:t>
            </a:r>
            <a:endParaRPr lang="es-ES" altLang="es-AR" sz="1400" dirty="0">
              <a:latin typeface="Times New Roman" panose="02020603050405020304" pitchFamily="18" charset="0"/>
            </a:endParaRPr>
          </a:p>
        </p:txBody>
      </p:sp>
      <p:sp>
        <p:nvSpPr>
          <p:cNvPr id="20484" name="Rectangle 15"/>
          <p:cNvSpPr>
            <a:spLocks noChangeArrowheads="1"/>
          </p:cNvSpPr>
          <p:nvPr/>
        </p:nvSpPr>
        <p:spPr bwMode="auto">
          <a:xfrm>
            <a:off x="65914" y="3660397"/>
            <a:ext cx="17764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AR" altLang="es-AR" sz="2000" dirty="0" err="1">
                <a:latin typeface="Times New Roman" panose="02020603050405020304" pitchFamily="18" charset="0"/>
              </a:rPr>
              <a:t>Rastreabilidade</a:t>
            </a:r>
            <a:endParaRPr lang="es-ES_tradnl" altLang="es-AR" sz="2000" dirty="0">
              <a:latin typeface="Times New Roman" panose="02020603050405020304" pitchFamily="18" charset="0"/>
            </a:endParaRPr>
          </a:p>
        </p:txBody>
      </p:sp>
      <p:pic>
        <p:nvPicPr>
          <p:cNvPr id="20488" name="Picture 21" descr="Imagen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7" y="1250088"/>
            <a:ext cx="3104357" cy="233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ampana japon 2005 146"/>
          <p:cNvPicPr>
            <a:picLocks noChangeAspect="1" noChangeArrowheads="1"/>
          </p:cNvPicPr>
          <p:nvPr/>
        </p:nvPicPr>
        <p:blipFill>
          <a:blip r:embed="rId4" cstate="print">
            <a:extLst>
              <a:ext uri="{28A0092B-C50C-407E-A947-70E740481C1C}">
                <a14:useLocalDpi xmlns:a14="http://schemas.microsoft.com/office/drawing/2010/main" val="0"/>
              </a:ext>
            </a:extLst>
          </a:blip>
          <a:srcRect l="44687" t="9052" b="11157"/>
          <a:stretch>
            <a:fillRect/>
          </a:stretch>
        </p:blipFill>
        <p:spPr bwMode="auto">
          <a:xfrm>
            <a:off x="175392" y="4004447"/>
            <a:ext cx="2303705" cy="240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742950" y="364609"/>
            <a:ext cx="983474" cy="523220"/>
          </a:xfrm>
          <a:prstGeom prst="rect">
            <a:avLst/>
          </a:prstGeom>
          <a:noFill/>
        </p:spPr>
        <p:txBody>
          <a:bodyPr wrap="none" rtlCol="0">
            <a:spAutoFit/>
          </a:bodyPr>
          <a:lstStyle/>
          <a:p>
            <a:r>
              <a:rPr lang="es-AR" sz="2800" dirty="0"/>
              <a:t>Porto</a:t>
            </a:r>
          </a:p>
        </p:txBody>
      </p:sp>
      <p:pic>
        <p:nvPicPr>
          <p:cNvPr id="12" name="Picture 2" descr="japon campaña 2005 17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0864" y="1250088"/>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601298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428625" y="2071688"/>
            <a:ext cx="8305800" cy="1631950"/>
          </a:xfrm>
          <a:prstGeom prst="rect">
            <a:avLst/>
          </a:prstGeom>
          <a:noFill/>
          <a:ln w="9525">
            <a:noFill/>
            <a:miter lim="800000"/>
            <a:headEnd/>
            <a:tailEnd/>
          </a:ln>
        </p:spPr>
        <p:txBody>
          <a:bodyPr>
            <a:spAutoFit/>
          </a:bodyPr>
          <a:lstStyle/>
          <a:p>
            <a:pPr algn="ctr" fontAlgn="auto">
              <a:spcBef>
                <a:spcPts val="0"/>
              </a:spcBef>
              <a:spcAft>
                <a:spcPts val="0"/>
              </a:spcAft>
              <a:defRPr/>
            </a:pPr>
            <a:r>
              <a:rPr lang="es-AR" sz="4000" dirty="0">
                <a:solidFill>
                  <a:schemeClr val="accent2">
                    <a:lumMod val="75000"/>
                  </a:schemeClr>
                </a:solidFill>
              </a:rPr>
              <a:t> </a:t>
            </a:r>
          </a:p>
          <a:p>
            <a:pPr algn="ctr" eaLnBrk="0" fontAlgn="auto" hangingPunct="0">
              <a:spcBef>
                <a:spcPts val="0"/>
              </a:spcBef>
              <a:spcAft>
                <a:spcPts val="0"/>
              </a:spcAft>
              <a:defRPr/>
            </a:pPr>
            <a:endParaRPr lang="en-US" sz="2800" b="1" dirty="0">
              <a:solidFill>
                <a:srgbClr val="0000FF"/>
              </a:solidFill>
              <a:latin typeface="Arial" charset="0"/>
              <a:ea typeface="ヒラギノ角ゴ Pro W3" pitchFamily="1" charset="-128"/>
              <a:cs typeface="+mn-cs"/>
            </a:endParaRPr>
          </a:p>
          <a:p>
            <a:pPr eaLnBrk="0" fontAlgn="auto" hangingPunct="0">
              <a:spcBef>
                <a:spcPts val="0"/>
              </a:spcBef>
              <a:spcAft>
                <a:spcPts val="0"/>
              </a:spcAft>
              <a:defRPr/>
            </a:pPr>
            <a:r>
              <a:rPr lang="en-US" sz="3200" b="1" dirty="0">
                <a:solidFill>
                  <a:srgbClr val="0000FF"/>
                </a:solidFill>
                <a:latin typeface="Arial" charset="0"/>
                <a:ea typeface="ヒラギノ角ゴ Pro W3" pitchFamily="1" charset="-128"/>
                <a:cs typeface="+mn-cs"/>
              </a:rPr>
              <a:t> </a:t>
            </a:r>
            <a:endParaRPr lang="es-ES" sz="2000" b="1" i="1" dirty="0">
              <a:latin typeface="Arial" charset="0"/>
              <a:ea typeface="ヒラギノ角ゴ Pro W3" pitchFamily="1" charset="-128"/>
              <a:cs typeface="+mn-cs"/>
            </a:endParaRPr>
          </a:p>
        </p:txBody>
      </p:sp>
      <p:sp>
        <p:nvSpPr>
          <p:cNvPr id="17412" name="5 CuadroTexto"/>
          <p:cNvSpPr txBox="1">
            <a:spLocks noChangeArrowheads="1"/>
          </p:cNvSpPr>
          <p:nvPr/>
        </p:nvSpPr>
        <p:spPr bwMode="auto">
          <a:xfrm>
            <a:off x="191453" y="1119248"/>
            <a:ext cx="8358187" cy="4154984"/>
          </a:xfrm>
          <a:prstGeom prst="rect">
            <a:avLst/>
          </a:prstGeom>
          <a:noFill/>
          <a:ln w="9525">
            <a:noFill/>
            <a:miter lim="800000"/>
            <a:headEnd/>
            <a:tailEnd/>
          </a:ln>
        </p:spPr>
        <p:txBody>
          <a:bodyPr>
            <a:spAutoFit/>
          </a:bodyPr>
          <a:lstStyle/>
          <a:p>
            <a:pPr algn="ctr" fontAlgn="auto">
              <a:spcBef>
                <a:spcPts val="0"/>
              </a:spcBef>
              <a:spcAft>
                <a:spcPts val="0"/>
              </a:spcAft>
              <a:defRPr/>
            </a:pPr>
            <a:r>
              <a:rPr lang="es-AR" sz="2400" i="1" dirty="0">
                <a:solidFill>
                  <a:schemeClr val="accent6"/>
                </a:solidFill>
                <a:latin typeface="Arial" charset="0"/>
                <a:cs typeface="Arial" charset="0"/>
              </a:rPr>
              <a:t>“</a:t>
            </a:r>
            <a:r>
              <a:rPr lang="es-AR" sz="2400" i="1" dirty="0">
                <a:latin typeface="+mj-lt"/>
                <a:cs typeface="Arial" charset="0"/>
              </a:rPr>
              <a:t>O </a:t>
            </a:r>
            <a:r>
              <a:rPr lang="es-AR" sz="2400" i="1" dirty="0" err="1">
                <a:latin typeface="+mj-lt"/>
                <a:cs typeface="Arial" charset="0"/>
              </a:rPr>
              <a:t>movimento</a:t>
            </a:r>
            <a:r>
              <a:rPr lang="es-AR" sz="2400" i="1" dirty="0">
                <a:latin typeface="+mj-lt"/>
                <a:cs typeface="Arial" charset="0"/>
              </a:rPr>
              <a:t> da fruta fresca de áreas </a:t>
            </a:r>
            <a:r>
              <a:rPr lang="es-AR" sz="2400" i="1" dirty="0" err="1">
                <a:latin typeface="+mj-lt"/>
                <a:cs typeface="Arial" charset="0"/>
              </a:rPr>
              <a:t>com</a:t>
            </a:r>
            <a:r>
              <a:rPr lang="es-AR" sz="2400" i="1" dirty="0">
                <a:latin typeface="+mj-lt"/>
                <a:cs typeface="Arial" charset="0"/>
              </a:rPr>
              <a:t> a </a:t>
            </a:r>
            <a:r>
              <a:rPr lang="es-AR" sz="2400" i="1" dirty="0" err="1">
                <a:latin typeface="+mj-lt"/>
                <a:cs typeface="Arial" charset="0"/>
              </a:rPr>
              <a:t>presença</a:t>
            </a:r>
            <a:r>
              <a:rPr lang="es-AR" sz="2400" i="1" dirty="0">
                <a:latin typeface="+mj-lt"/>
                <a:cs typeface="Arial" charset="0"/>
              </a:rPr>
              <a:t> de cancro a zonas </a:t>
            </a:r>
            <a:r>
              <a:rPr lang="es-AR" sz="2400" i="1" dirty="0" err="1">
                <a:latin typeface="+mj-lt"/>
                <a:cs typeface="Arial" charset="0"/>
              </a:rPr>
              <a:t>livres</a:t>
            </a:r>
            <a:r>
              <a:rPr lang="es-AR" sz="2400" i="1" dirty="0">
                <a:latin typeface="+mj-lt"/>
                <a:cs typeface="Arial" charset="0"/>
              </a:rPr>
              <a:t> da </a:t>
            </a:r>
            <a:r>
              <a:rPr lang="es-AR" sz="2400" i="1" dirty="0" err="1">
                <a:latin typeface="+mj-lt"/>
                <a:cs typeface="Arial" charset="0"/>
              </a:rPr>
              <a:t>doença</a:t>
            </a:r>
            <a:r>
              <a:rPr lang="es-AR" sz="2400" i="1" dirty="0">
                <a:latin typeface="+mj-lt"/>
                <a:cs typeface="Arial" charset="0"/>
              </a:rPr>
              <a:t>, </a:t>
            </a:r>
            <a:r>
              <a:rPr lang="es-AR" sz="2400" i="1" dirty="0" err="1">
                <a:latin typeface="+mj-lt"/>
                <a:cs typeface="Arial" charset="0"/>
              </a:rPr>
              <a:t>foi</a:t>
            </a:r>
            <a:r>
              <a:rPr lang="es-AR" sz="2400" i="1" dirty="0">
                <a:latin typeface="+mj-lt"/>
                <a:cs typeface="Arial" charset="0"/>
              </a:rPr>
              <a:t> </a:t>
            </a:r>
            <a:r>
              <a:rPr lang="es-AR" sz="2400" i="1" dirty="0" err="1">
                <a:latin typeface="+mj-lt"/>
                <a:cs typeface="Arial" charset="0"/>
              </a:rPr>
              <a:t>historicamente</a:t>
            </a:r>
            <a:r>
              <a:rPr lang="es-AR" sz="2400" i="1" dirty="0">
                <a:latin typeface="+mj-lt"/>
                <a:cs typeface="Arial" charset="0"/>
              </a:rPr>
              <a:t> </a:t>
            </a:r>
            <a:r>
              <a:rPr lang="es-AR" sz="2400" i="1" dirty="0" err="1">
                <a:latin typeface="+mj-lt"/>
                <a:cs typeface="Arial" charset="0"/>
              </a:rPr>
              <a:t>proibido</a:t>
            </a:r>
            <a:r>
              <a:rPr lang="es-AR" sz="2400" i="1" dirty="0">
                <a:latin typeface="+mj-lt"/>
                <a:cs typeface="Arial" charset="0"/>
              </a:rPr>
              <a:t> sobre a </a:t>
            </a:r>
            <a:r>
              <a:rPr lang="es-AR" sz="2400" i="1" dirty="0" err="1">
                <a:latin typeface="+mj-lt"/>
                <a:cs typeface="Arial" charset="0"/>
              </a:rPr>
              <a:t>presunção</a:t>
            </a:r>
            <a:r>
              <a:rPr lang="es-AR" sz="2400" i="1" dirty="0">
                <a:latin typeface="+mj-lt"/>
                <a:cs typeface="Arial" charset="0"/>
              </a:rPr>
              <a:t> de que o inóculo…</a:t>
            </a:r>
          </a:p>
          <a:p>
            <a:pPr algn="ctr" fontAlgn="auto">
              <a:spcBef>
                <a:spcPts val="0"/>
              </a:spcBef>
              <a:spcAft>
                <a:spcPts val="0"/>
              </a:spcAft>
              <a:defRPr/>
            </a:pPr>
            <a:endParaRPr lang="es-AR" sz="2400" dirty="0">
              <a:latin typeface="+mj-lt"/>
              <a:cs typeface="Arial" charset="0"/>
            </a:endParaRPr>
          </a:p>
          <a:p>
            <a:pPr algn="ctr" fontAlgn="auto">
              <a:spcBef>
                <a:spcPts val="0"/>
              </a:spcBef>
              <a:spcAft>
                <a:spcPts val="0"/>
              </a:spcAft>
              <a:defRPr/>
            </a:pPr>
            <a:endParaRPr lang="es-AR" sz="2400" dirty="0">
              <a:latin typeface="+mj-lt"/>
              <a:cs typeface="Arial" charset="0"/>
            </a:endParaRPr>
          </a:p>
          <a:p>
            <a:pPr lvl="2" fontAlgn="auto">
              <a:spcBef>
                <a:spcPts val="0"/>
              </a:spcBef>
              <a:spcAft>
                <a:spcPts val="0"/>
              </a:spcAft>
              <a:buFont typeface="Arial" pitchFamily="34" charset="0"/>
              <a:buChar char="•"/>
              <a:defRPr/>
            </a:pPr>
            <a:r>
              <a:rPr lang="es-AR" sz="2400" i="1" dirty="0" err="1">
                <a:latin typeface="+mj-lt"/>
                <a:cs typeface="Arial" charset="0"/>
              </a:rPr>
              <a:t>Seja</a:t>
            </a:r>
            <a:r>
              <a:rPr lang="es-AR" sz="2400" i="1" dirty="0">
                <a:latin typeface="+mj-lt"/>
                <a:cs typeface="Arial" charset="0"/>
              </a:rPr>
              <a:t> transportado sobre a fruta </a:t>
            </a:r>
            <a:r>
              <a:rPr lang="es-AR" sz="2400" i="1" dirty="0" err="1">
                <a:latin typeface="+mj-lt"/>
                <a:cs typeface="Arial" charset="0"/>
              </a:rPr>
              <a:t>assintomática</a:t>
            </a:r>
            <a:endParaRPr lang="es-AR" sz="2400" i="1" dirty="0">
              <a:latin typeface="+mj-lt"/>
              <a:cs typeface="Arial" charset="0"/>
            </a:endParaRPr>
          </a:p>
          <a:p>
            <a:pPr lvl="2" fontAlgn="auto">
              <a:spcBef>
                <a:spcPts val="0"/>
              </a:spcBef>
              <a:spcAft>
                <a:spcPts val="0"/>
              </a:spcAft>
              <a:buFont typeface="Arial" pitchFamily="34" charset="0"/>
              <a:buChar char="•"/>
              <a:defRPr/>
            </a:pPr>
            <a:r>
              <a:rPr lang="es-AR" sz="2400" i="1" dirty="0">
                <a:latin typeface="+mj-lt"/>
                <a:cs typeface="Arial" charset="0"/>
              </a:rPr>
              <a:t>Sobreviva </a:t>
            </a:r>
            <a:r>
              <a:rPr lang="es-AR" sz="2400" i="1" dirty="0" err="1">
                <a:latin typeface="+mj-lt"/>
                <a:cs typeface="Arial" charset="0"/>
              </a:rPr>
              <a:t>ao</a:t>
            </a:r>
            <a:r>
              <a:rPr lang="es-AR" sz="2400" i="1" dirty="0">
                <a:latin typeface="+mj-lt"/>
                <a:cs typeface="Arial" charset="0"/>
              </a:rPr>
              <a:t> </a:t>
            </a:r>
            <a:r>
              <a:rPr lang="es-AR" sz="2400" i="1" dirty="0" err="1">
                <a:latin typeface="+mj-lt"/>
                <a:cs typeface="Arial" charset="0"/>
              </a:rPr>
              <a:t>processo</a:t>
            </a:r>
            <a:r>
              <a:rPr lang="es-AR" sz="2400" i="1" dirty="0">
                <a:latin typeface="+mj-lt"/>
                <a:cs typeface="Arial" charset="0"/>
              </a:rPr>
              <a:t> de </a:t>
            </a:r>
            <a:r>
              <a:rPr lang="es-AR" sz="2400" i="1" dirty="0" err="1">
                <a:latin typeface="+mj-lt"/>
                <a:cs typeface="Arial" charset="0"/>
              </a:rPr>
              <a:t>embalagem</a:t>
            </a:r>
            <a:endParaRPr lang="es-AR" sz="2400" i="1" dirty="0">
              <a:latin typeface="+mj-lt"/>
              <a:cs typeface="Arial" charset="0"/>
            </a:endParaRPr>
          </a:p>
          <a:p>
            <a:pPr lvl="2" fontAlgn="auto">
              <a:spcBef>
                <a:spcPts val="0"/>
              </a:spcBef>
              <a:spcAft>
                <a:spcPts val="0"/>
              </a:spcAft>
              <a:buFont typeface="Arial" pitchFamily="34" charset="0"/>
              <a:buChar char="•"/>
              <a:defRPr/>
            </a:pPr>
            <a:r>
              <a:rPr lang="es-AR" sz="2400" i="1" dirty="0">
                <a:latin typeface="+mj-lt"/>
                <a:cs typeface="Arial" charset="0"/>
              </a:rPr>
              <a:t>Sobreviva no transporte </a:t>
            </a:r>
            <a:r>
              <a:rPr lang="es-AR" sz="2400" i="1" dirty="0" err="1">
                <a:latin typeface="+mj-lt"/>
                <a:cs typeface="Arial" charset="0"/>
              </a:rPr>
              <a:t>ao</a:t>
            </a:r>
            <a:r>
              <a:rPr lang="es-AR" sz="2400" i="1" dirty="0">
                <a:latin typeface="+mj-lt"/>
                <a:cs typeface="Arial" charset="0"/>
              </a:rPr>
              <a:t> destino</a:t>
            </a:r>
          </a:p>
          <a:p>
            <a:pPr lvl="2" fontAlgn="auto">
              <a:spcBef>
                <a:spcPts val="0"/>
              </a:spcBef>
              <a:spcAft>
                <a:spcPts val="0"/>
              </a:spcAft>
              <a:buFont typeface="Arial" pitchFamily="34" charset="0"/>
              <a:buChar char="•"/>
              <a:defRPr/>
            </a:pPr>
            <a:r>
              <a:rPr lang="es-AR" sz="2400" i="1" dirty="0" err="1">
                <a:latin typeface="+mj-lt"/>
                <a:cs typeface="Arial" charset="0"/>
              </a:rPr>
              <a:t>Encontre</a:t>
            </a:r>
            <a:r>
              <a:rPr lang="es-AR" sz="2400" i="1" dirty="0">
                <a:latin typeface="+mj-lt"/>
                <a:cs typeface="Arial" charset="0"/>
              </a:rPr>
              <a:t> no destino, </a:t>
            </a:r>
            <a:r>
              <a:rPr lang="es-AR" sz="2400" i="1" dirty="0" err="1">
                <a:latin typeface="+mj-lt"/>
                <a:cs typeface="Arial" charset="0"/>
              </a:rPr>
              <a:t>condições</a:t>
            </a:r>
            <a:r>
              <a:rPr lang="es-AR" sz="2400" i="1" dirty="0">
                <a:latin typeface="+mj-lt"/>
                <a:cs typeface="Arial" charset="0"/>
              </a:rPr>
              <a:t> </a:t>
            </a:r>
            <a:r>
              <a:rPr lang="es-AR" sz="2400" i="1" dirty="0" err="1">
                <a:latin typeface="+mj-lt"/>
                <a:cs typeface="Arial" charset="0"/>
              </a:rPr>
              <a:t>favoráveis</a:t>
            </a:r>
            <a:r>
              <a:rPr lang="es-AR" sz="2400" i="1" dirty="0">
                <a:latin typeface="+mj-lt"/>
                <a:cs typeface="Arial" charset="0"/>
              </a:rPr>
              <a:t> para a </a:t>
            </a:r>
            <a:r>
              <a:rPr lang="es-AR" sz="2400" i="1" dirty="0" err="1">
                <a:latin typeface="+mj-lt"/>
                <a:cs typeface="Arial" charset="0"/>
              </a:rPr>
              <a:t>doença</a:t>
            </a:r>
            <a:endParaRPr lang="es-AR" sz="2400" i="1" dirty="0">
              <a:latin typeface="+mj-lt"/>
              <a:cs typeface="Arial" charset="0"/>
            </a:endParaRPr>
          </a:p>
          <a:p>
            <a:pPr lvl="2" fontAlgn="auto">
              <a:spcBef>
                <a:spcPts val="0"/>
              </a:spcBef>
              <a:spcAft>
                <a:spcPts val="0"/>
              </a:spcAft>
              <a:buFont typeface="Arial" pitchFamily="34" charset="0"/>
              <a:buChar char="•"/>
              <a:defRPr/>
            </a:pPr>
            <a:r>
              <a:rPr lang="es-AR" sz="2400" i="1" dirty="0" err="1">
                <a:latin typeface="+mj-lt"/>
                <a:cs typeface="Arial" charset="0"/>
              </a:rPr>
              <a:t>Encontre</a:t>
            </a:r>
            <a:r>
              <a:rPr lang="es-AR" sz="2400" i="1" dirty="0">
                <a:latin typeface="+mj-lt"/>
                <a:cs typeface="Arial" charset="0"/>
              </a:rPr>
              <a:t> </a:t>
            </a:r>
            <a:r>
              <a:rPr lang="es-AR" sz="2400" i="1" dirty="0" err="1">
                <a:latin typeface="+mj-lt"/>
                <a:cs typeface="Arial" charset="0"/>
              </a:rPr>
              <a:t>hospedeiros</a:t>
            </a:r>
            <a:r>
              <a:rPr lang="es-AR" sz="2400" i="1" dirty="0">
                <a:latin typeface="+mj-lt"/>
                <a:cs typeface="Arial" charset="0"/>
              </a:rPr>
              <a:t> </a:t>
            </a:r>
            <a:r>
              <a:rPr lang="es-AR" sz="2400" i="1" dirty="0" err="1">
                <a:latin typeface="+mj-lt"/>
                <a:cs typeface="Arial" charset="0"/>
              </a:rPr>
              <a:t>suscetíveis</a:t>
            </a:r>
            <a:r>
              <a:rPr lang="es-AR" sz="2400" i="1" dirty="0">
                <a:latin typeface="+mj-lt"/>
                <a:cs typeface="Arial" charset="0"/>
              </a:rPr>
              <a:t> no destino e, </a:t>
            </a:r>
            <a:r>
              <a:rPr lang="es-AR" sz="2400" i="1" dirty="0" err="1">
                <a:latin typeface="+mj-lt"/>
                <a:cs typeface="Arial" charset="0"/>
              </a:rPr>
              <a:t>portanto</a:t>
            </a:r>
            <a:r>
              <a:rPr lang="es-AR" sz="2400" i="1" dirty="0">
                <a:latin typeface="+mj-lt"/>
                <a:cs typeface="Arial" charset="0"/>
              </a:rPr>
              <a:t>, se </a:t>
            </a:r>
            <a:r>
              <a:rPr lang="es-AR" sz="2400" i="1" dirty="0" err="1">
                <a:latin typeface="+mj-lt"/>
                <a:cs typeface="Arial" charset="0"/>
              </a:rPr>
              <a:t>estabeleça</a:t>
            </a:r>
            <a:r>
              <a:rPr lang="es-AR" sz="2400" i="1" dirty="0">
                <a:latin typeface="+mj-lt"/>
                <a:cs typeface="Arial" charset="0"/>
              </a:rPr>
              <a:t> e inicie a </a:t>
            </a:r>
            <a:r>
              <a:rPr lang="es-AR" sz="2400" i="1" dirty="0" err="1">
                <a:latin typeface="+mj-lt"/>
                <a:cs typeface="Arial" charset="0"/>
              </a:rPr>
              <a:t>doença</a:t>
            </a:r>
            <a:endParaRPr lang="es-AR" sz="2400" i="1" dirty="0">
              <a:latin typeface="+mj-lt"/>
              <a:cs typeface="Arial" charset="0"/>
            </a:endParaRPr>
          </a:p>
        </p:txBody>
      </p:sp>
      <p:sp>
        <p:nvSpPr>
          <p:cNvPr id="53252" name="6 CuadroTexto"/>
          <p:cNvSpPr txBox="1">
            <a:spLocks noChangeArrowheads="1"/>
          </p:cNvSpPr>
          <p:nvPr/>
        </p:nvSpPr>
        <p:spPr bwMode="auto">
          <a:xfrm>
            <a:off x="4071938" y="5643563"/>
            <a:ext cx="250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AR" altLang="es-AR" b="1" dirty="0"/>
              <a:t>(Schubert et al, 1999)</a:t>
            </a:r>
          </a:p>
        </p:txBody>
      </p:sp>
      <p:sp>
        <p:nvSpPr>
          <p:cNvPr id="2" name="Retângulo 1"/>
          <p:cNvSpPr/>
          <p:nvPr/>
        </p:nvSpPr>
        <p:spPr>
          <a:xfrm>
            <a:off x="287866" y="316428"/>
            <a:ext cx="5559777" cy="369332"/>
          </a:xfrm>
          <a:prstGeom prst="rect">
            <a:avLst/>
          </a:prstGeom>
        </p:spPr>
        <p:txBody>
          <a:bodyPr wrap="square">
            <a:spAutoFit/>
          </a:bodyPr>
          <a:lstStyle/>
          <a:p>
            <a:r>
              <a:rPr lang="es-AR" b="1" dirty="0" err="1"/>
              <a:t>Estudos</a:t>
            </a:r>
            <a:r>
              <a:rPr lang="es-AR" b="1" dirty="0"/>
              <a:t> complementares realizados </a:t>
            </a:r>
            <a:r>
              <a:rPr lang="es-AR" b="1" dirty="0" err="1"/>
              <a:t>em</a:t>
            </a:r>
            <a:r>
              <a:rPr lang="es-AR" b="1" dirty="0"/>
              <a:t> Tucumán</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0060505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268538" y="2420938"/>
            <a:ext cx="4403725" cy="1066800"/>
          </a:xfrm>
          <a:prstGeom prst="rect">
            <a:avLst/>
          </a:prstGeom>
          <a:noFill/>
          <a:ln w="9525">
            <a:noFill/>
            <a:miter lim="800000"/>
            <a:headEnd/>
            <a:tailEnd/>
          </a:ln>
          <a:effectLst>
            <a:outerShdw dist="25399" dir="2700000" algn="ctr" rotWithShape="0">
              <a:srgbClr val="808080"/>
            </a:outerShdw>
          </a:effectLst>
        </p:spPr>
        <p:txBody>
          <a:bodyPr anchor="ctr"/>
          <a:lstStyle/>
          <a:p>
            <a:pPr algn="ctr" eaLnBrk="0" fontAlgn="auto" hangingPunct="0">
              <a:spcBef>
                <a:spcPts val="0"/>
              </a:spcBef>
              <a:spcAft>
                <a:spcPts val="0"/>
              </a:spcAft>
              <a:defRPr/>
            </a:pPr>
            <a:endParaRPr lang="es-ES_tradnl" sz="3600" b="1">
              <a:solidFill>
                <a:srgbClr val="CC6600"/>
              </a:solidFill>
              <a:effectLst>
                <a:outerShdw blurRad="38100" dist="38100" dir="2700000" algn="tl">
                  <a:srgbClr val="C0C0C0"/>
                </a:outerShdw>
              </a:effectLst>
              <a:latin typeface="Arial" charset="0"/>
              <a:ea typeface="ヒラギノ角ゴ Pro W3" pitchFamily="1" charset="-128"/>
              <a:cs typeface="+mn-cs"/>
            </a:endParaRPr>
          </a:p>
        </p:txBody>
      </p:sp>
      <p:sp>
        <p:nvSpPr>
          <p:cNvPr id="5" name="4 CuadroTexto"/>
          <p:cNvSpPr txBox="1"/>
          <p:nvPr/>
        </p:nvSpPr>
        <p:spPr>
          <a:xfrm>
            <a:off x="1643063" y="5357813"/>
            <a:ext cx="184150" cy="677862"/>
          </a:xfrm>
          <a:prstGeom prst="rect">
            <a:avLst/>
          </a:prstGeom>
          <a:noFill/>
        </p:spPr>
        <p:txBody>
          <a:bodyPr wrap="none">
            <a:spAutoFit/>
          </a:bodyPr>
          <a:lstStyle/>
          <a:p>
            <a:pPr fontAlgn="auto">
              <a:spcBef>
                <a:spcPts val="0"/>
              </a:spcBef>
              <a:spcAft>
                <a:spcPts val="0"/>
              </a:spcAft>
              <a:defRPr/>
            </a:pPr>
            <a:endParaRPr lang="es-AR" sz="2000" dirty="0">
              <a:solidFill>
                <a:schemeClr val="accent2">
                  <a:lumMod val="75000"/>
                </a:schemeClr>
              </a:solidFill>
            </a:endParaRPr>
          </a:p>
          <a:p>
            <a:pPr fontAlgn="auto">
              <a:spcBef>
                <a:spcPts val="0"/>
              </a:spcBef>
              <a:spcAft>
                <a:spcPts val="0"/>
              </a:spcAft>
              <a:defRPr/>
            </a:pPr>
            <a:endParaRPr lang="es-AR" dirty="0">
              <a:latin typeface="+mn-lt"/>
              <a:cs typeface="+mn-cs"/>
            </a:endParaRPr>
          </a:p>
        </p:txBody>
      </p:sp>
      <p:pic>
        <p:nvPicPr>
          <p:cNvPr id="2" name="Imagen 1"/>
          <p:cNvPicPr>
            <a:picLocks noChangeAspect="1"/>
          </p:cNvPicPr>
          <p:nvPr/>
        </p:nvPicPr>
        <p:blipFill rotWithShape="1">
          <a:blip r:embed="rId2"/>
          <a:srcRect l="18215" t="28714" r="14643" b="31714"/>
          <a:stretch/>
        </p:blipFill>
        <p:spPr>
          <a:xfrm>
            <a:off x="630011" y="1758836"/>
            <a:ext cx="8186057" cy="3015343"/>
          </a:xfrm>
          <a:prstGeom prst="rect">
            <a:avLst/>
          </a:prstGeom>
        </p:spPr>
      </p:pic>
      <p:sp>
        <p:nvSpPr>
          <p:cNvPr id="6" name="Retângulo 5"/>
          <p:cNvSpPr/>
          <p:nvPr/>
        </p:nvSpPr>
        <p:spPr>
          <a:xfrm>
            <a:off x="287866" y="316428"/>
            <a:ext cx="5559777" cy="369332"/>
          </a:xfrm>
          <a:prstGeom prst="rect">
            <a:avLst/>
          </a:prstGeom>
        </p:spPr>
        <p:txBody>
          <a:bodyPr wrap="square">
            <a:spAutoFit/>
          </a:bodyPr>
          <a:lstStyle/>
          <a:p>
            <a:r>
              <a:rPr lang="es-AR" b="1" dirty="0" err="1"/>
              <a:t>Estudos</a:t>
            </a:r>
            <a:r>
              <a:rPr lang="es-AR" b="1" dirty="0"/>
              <a:t> complementares realizados </a:t>
            </a:r>
            <a:r>
              <a:rPr lang="es-AR" b="1" dirty="0" err="1"/>
              <a:t>em</a:t>
            </a:r>
            <a:r>
              <a:rPr lang="es-AR" b="1" dirty="0"/>
              <a:t> Tucumán</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25383"/>
            <a:ext cx="9939642" cy="2668644"/>
          </a:xfrm>
          <a:prstGeom prst="rect">
            <a:avLst/>
          </a:prstGeom>
        </p:spPr>
      </p:pic>
    </p:spTree>
    <p:extLst>
      <p:ext uri="{BB962C8B-B14F-4D97-AF65-F5344CB8AC3E}">
        <p14:creationId xmlns:p14="http://schemas.microsoft.com/office/powerpoint/2010/main" val="36113937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78969" y="2024352"/>
            <a:ext cx="8011885" cy="1938992"/>
          </a:xfrm>
          <a:prstGeom prst="rect">
            <a:avLst/>
          </a:prstGeom>
          <a:ln w="28575">
            <a:solidFill>
              <a:srgbClr val="00B050"/>
            </a:solidFill>
          </a:ln>
        </p:spPr>
        <p:txBody>
          <a:bodyPr wrap="square">
            <a:spAutoFit/>
          </a:bodyPr>
          <a:lstStyle/>
          <a:p>
            <a:pPr algn="ctr"/>
            <a:r>
              <a:rPr lang="es-AR" sz="2400" dirty="0"/>
              <a:t>Os resultados </a:t>
            </a:r>
            <a:r>
              <a:rPr lang="es-AR" sz="2400" dirty="0" err="1"/>
              <a:t>obtidos</a:t>
            </a:r>
            <a:r>
              <a:rPr lang="es-AR" sz="2400" dirty="0"/>
              <a:t>  em numerosos anos de </a:t>
            </a:r>
            <a:r>
              <a:rPr lang="es-AR" sz="2400" dirty="0" err="1"/>
              <a:t>ensaios</a:t>
            </a:r>
            <a:r>
              <a:rPr lang="es-AR" sz="2400" dirty="0"/>
              <a:t> a campo, </a:t>
            </a:r>
            <a:r>
              <a:rPr lang="es-AR" sz="2400" dirty="0" err="1"/>
              <a:t>embalagem</a:t>
            </a:r>
            <a:r>
              <a:rPr lang="es-AR" sz="2400" dirty="0"/>
              <a:t> e </a:t>
            </a:r>
            <a:r>
              <a:rPr lang="es-AR" sz="2400" dirty="0" err="1"/>
              <a:t>laboratório</a:t>
            </a:r>
            <a:r>
              <a:rPr lang="es-AR" sz="2400" dirty="0"/>
              <a:t>, que </a:t>
            </a:r>
            <a:r>
              <a:rPr lang="es-AR" sz="2400" dirty="0" err="1"/>
              <a:t>conformam</a:t>
            </a:r>
            <a:r>
              <a:rPr lang="es-AR" sz="2400" dirty="0"/>
              <a:t> </a:t>
            </a:r>
            <a:r>
              <a:rPr lang="es-AR" sz="2400" dirty="0" err="1"/>
              <a:t>um</a:t>
            </a:r>
            <a:r>
              <a:rPr lang="es-AR" sz="2400" dirty="0"/>
              <a:t> sistema de </a:t>
            </a:r>
            <a:r>
              <a:rPr lang="es-AR" sz="2400" dirty="0" err="1"/>
              <a:t>mitigação</a:t>
            </a:r>
            <a:r>
              <a:rPr lang="es-AR" sz="2400" dirty="0"/>
              <a:t> de riscos,  </a:t>
            </a:r>
            <a:r>
              <a:rPr lang="es-AR" sz="2400" dirty="0" err="1"/>
              <a:t>demostram</a:t>
            </a:r>
            <a:r>
              <a:rPr lang="es-AR" sz="2400" dirty="0"/>
              <a:t> que o </a:t>
            </a:r>
            <a:r>
              <a:rPr lang="es-AR" sz="2400" dirty="0" err="1"/>
              <a:t>comércio</a:t>
            </a:r>
            <a:r>
              <a:rPr lang="es-AR" sz="2400" dirty="0"/>
              <a:t> de fruta fresca de áreas </a:t>
            </a:r>
            <a:r>
              <a:rPr lang="es-AR" sz="2400" dirty="0" err="1"/>
              <a:t>com</a:t>
            </a:r>
            <a:r>
              <a:rPr lang="es-AR" sz="2400" dirty="0"/>
              <a:t> cancro cítrico </a:t>
            </a:r>
            <a:r>
              <a:rPr lang="es-AR" sz="2400" dirty="0" err="1"/>
              <a:t>não</a:t>
            </a:r>
            <a:r>
              <a:rPr lang="es-AR" sz="2400" dirty="0"/>
              <a:t> </a:t>
            </a:r>
            <a:r>
              <a:rPr lang="es-AR" sz="2400" dirty="0" err="1"/>
              <a:t>põe</a:t>
            </a:r>
            <a:r>
              <a:rPr lang="es-AR" sz="2400" dirty="0"/>
              <a:t> em risco o estado </a:t>
            </a:r>
            <a:r>
              <a:rPr lang="es-AR" sz="2400" dirty="0" err="1"/>
              <a:t>fitossanitário</a:t>
            </a:r>
            <a:r>
              <a:rPr lang="es-AR" sz="2400" dirty="0"/>
              <a:t> de países </a:t>
            </a:r>
            <a:r>
              <a:rPr lang="es-AR" sz="2400" dirty="0" err="1"/>
              <a:t>livres</a:t>
            </a:r>
            <a:r>
              <a:rPr lang="es-AR" sz="2400" dirty="0"/>
              <a:t> da </a:t>
            </a:r>
            <a:r>
              <a:rPr lang="es-AR" sz="2400" dirty="0" err="1"/>
              <a:t>doença</a:t>
            </a:r>
            <a:r>
              <a:rPr lang="es-AR" sz="2400" dirty="0"/>
              <a:t>.</a:t>
            </a:r>
          </a:p>
        </p:txBody>
      </p:sp>
      <p:sp>
        <p:nvSpPr>
          <p:cNvPr id="4" name="Rectángulo 3"/>
          <p:cNvSpPr/>
          <p:nvPr/>
        </p:nvSpPr>
        <p:spPr>
          <a:xfrm>
            <a:off x="4484912" y="5497009"/>
            <a:ext cx="4572000" cy="1077218"/>
          </a:xfrm>
          <a:prstGeom prst="rect">
            <a:avLst/>
          </a:prstGeom>
        </p:spPr>
        <p:txBody>
          <a:bodyPr>
            <a:spAutoFit/>
          </a:bodyPr>
          <a:lstStyle/>
          <a:p>
            <a:r>
              <a:rPr lang="es-AR" sz="1600" dirty="0" err="1"/>
              <a:t>Ref:The</a:t>
            </a:r>
            <a:r>
              <a:rPr lang="es-AR" sz="1600" dirty="0"/>
              <a:t> </a:t>
            </a:r>
            <a:r>
              <a:rPr lang="es-AR" sz="1600" dirty="0" err="1"/>
              <a:t>epidemiological</a:t>
            </a:r>
            <a:r>
              <a:rPr lang="es-AR" sz="1600" dirty="0"/>
              <a:t> </a:t>
            </a:r>
            <a:r>
              <a:rPr lang="es-AR" sz="1600" dirty="0" err="1"/>
              <a:t>significance</a:t>
            </a:r>
            <a:r>
              <a:rPr lang="es-AR" sz="1600" dirty="0"/>
              <a:t> of post-</a:t>
            </a:r>
            <a:r>
              <a:rPr lang="es-AR" sz="1600" dirty="0" err="1"/>
              <a:t>packinghouse</a:t>
            </a:r>
            <a:r>
              <a:rPr lang="es-AR" sz="1600" dirty="0"/>
              <a:t> </a:t>
            </a:r>
            <a:r>
              <a:rPr lang="es-AR" sz="1600" dirty="0" err="1"/>
              <a:t>survival</a:t>
            </a:r>
            <a:r>
              <a:rPr lang="es-AR" sz="1600" dirty="0"/>
              <a:t> of </a:t>
            </a:r>
            <a:r>
              <a:rPr lang="es-AR" sz="1600" dirty="0" err="1"/>
              <a:t>Xanthomonas</a:t>
            </a:r>
            <a:r>
              <a:rPr lang="es-AR" sz="1600" dirty="0"/>
              <a:t> </a:t>
            </a:r>
            <a:r>
              <a:rPr lang="es-AR" sz="1600" dirty="0" err="1"/>
              <a:t>citri</a:t>
            </a:r>
            <a:r>
              <a:rPr lang="es-AR" sz="1600" dirty="0"/>
              <a:t> </a:t>
            </a:r>
            <a:r>
              <a:rPr lang="es-AR" sz="1600" dirty="0" err="1"/>
              <a:t>subsp</a:t>
            </a:r>
            <a:r>
              <a:rPr lang="es-AR" sz="1600" dirty="0"/>
              <a:t>. </a:t>
            </a:r>
            <a:r>
              <a:rPr lang="es-AR" sz="1600" dirty="0" err="1"/>
              <a:t>citri</a:t>
            </a:r>
            <a:r>
              <a:rPr lang="es-AR" sz="1600" dirty="0"/>
              <a:t> </a:t>
            </a:r>
            <a:r>
              <a:rPr lang="es-AR" sz="1600" dirty="0" err="1"/>
              <a:t>for</a:t>
            </a:r>
            <a:r>
              <a:rPr lang="es-AR" sz="1600" dirty="0"/>
              <a:t> </a:t>
            </a:r>
            <a:r>
              <a:rPr lang="es-AR" sz="1600" dirty="0" err="1"/>
              <a:t>dissemination</a:t>
            </a:r>
            <a:r>
              <a:rPr lang="es-AR" sz="1600" dirty="0"/>
              <a:t> of </a:t>
            </a:r>
            <a:r>
              <a:rPr lang="es-AR" sz="1600" dirty="0" err="1"/>
              <a:t>Asiatic</a:t>
            </a:r>
            <a:r>
              <a:rPr lang="es-AR" sz="1600" dirty="0"/>
              <a:t> citrus </a:t>
            </a:r>
            <a:r>
              <a:rPr lang="es-AR" sz="1600" dirty="0" err="1"/>
              <a:t>canker</a:t>
            </a:r>
            <a:r>
              <a:rPr lang="es-AR" sz="1600" dirty="0"/>
              <a:t> </a:t>
            </a:r>
            <a:r>
              <a:rPr lang="es-AR" sz="1600" dirty="0" err="1"/>
              <a:t>via</a:t>
            </a:r>
            <a:r>
              <a:rPr lang="es-AR" sz="1600" dirty="0"/>
              <a:t> </a:t>
            </a:r>
            <a:r>
              <a:rPr lang="es-AR" sz="1600" dirty="0" err="1"/>
              <a:t>infected</a:t>
            </a:r>
            <a:r>
              <a:rPr lang="es-AR" sz="1600" dirty="0"/>
              <a:t> </a:t>
            </a:r>
            <a:r>
              <a:rPr lang="es-AR" sz="1600" dirty="0" err="1"/>
              <a:t>fruit</a:t>
            </a:r>
            <a:r>
              <a:rPr lang="es-AR" sz="1600" dirty="0"/>
              <a:t>. </a:t>
            </a:r>
            <a:r>
              <a:rPr lang="es-AR" sz="1600" dirty="0" err="1"/>
              <a:t>Crop</a:t>
            </a:r>
            <a:r>
              <a:rPr lang="es-AR" sz="1600" dirty="0"/>
              <a:t> </a:t>
            </a:r>
            <a:r>
              <a:rPr lang="es-AR" sz="1600" dirty="0" err="1"/>
              <a:t>Protection</a:t>
            </a:r>
            <a:r>
              <a:rPr lang="es-AR" sz="1600" dirty="0"/>
              <a:t> 28: 508–524, 2009</a:t>
            </a: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155285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ítulo 1"/>
          <p:cNvSpPr txBox="1">
            <a:spLocks/>
          </p:cNvSpPr>
          <p:nvPr/>
        </p:nvSpPr>
        <p:spPr>
          <a:xfrm>
            <a:off x="0" y="194037"/>
            <a:ext cx="9144000" cy="4719666"/>
          </a:xfrm>
          <a:prstGeom prst="rect">
            <a:avLst/>
          </a:prstGeom>
        </p:spPr>
        <p:txBody>
          <a:bodyPr vert="horz" lIns="78226" tIns="39113" rIns="78226" bIns="39113" rtlCol="0" anchor="ctr">
            <a:noAutofit/>
          </a:bodyPr>
          <a:lstStyle>
            <a:lvl1pPr algn="ctr" defTabSz="457200" rtl="0" eaLnBrk="1" latinLnBrk="0" hangingPunct="1">
              <a:spcBef>
                <a:spcPct val="0"/>
              </a:spcBef>
              <a:buNone/>
              <a:defRPr sz="4300" b="1" i="1" kern="1200">
                <a:solidFill>
                  <a:schemeClr val="tx1"/>
                </a:solidFill>
                <a:latin typeface="Arial"/>
                <a:ea typeface="+mj-ea"/>
                <a:cs typeface="Arial"/>
              </a:defRPr>
            </a:lvl1pPr>
          </a:lstStyle>
          <a:p>
            <a:endParaRPr lang="es-ES" sz="8213"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Marcador de número de diapositiva 2"/>
          <p:cNvSpPr>
            <a:spLocks noGrp="1"/>
          </p:cNvSpPr>
          <p:nvPr>
            <p:ph type="sldNum" sz="quarter" idx="12"/>
          </p:nvPr>
        </p:nvSpPr>
        <p:spPr/>
        <p:txBody>
          <a:bodyPr/>
          <a:lstStyle/>
          <a:p>
            <a:fld id="{AD0B916E-DA83-C541-803F-A3DEF3359382}" type="slidenum">
              <a:rPr lang="es-ES" smtClean="0"/>
              <a:pPr/>
              <a:t>67</a:t>
            </a:fld>
            <a:endParaRPr lang="es-ES"/>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832" y="2533897"/>
            <a:ext cx="1867835" cy="1875717"/>
          </a:xfrm>
          <a:prstGeom prst="rect">
            <a:avLst/>
          </a:prstGeom>
        </p:spPr>
      </p:pic>
      <p:pic>
        <p:nvPicPr>
          <p:cNvPr id="9" name="Imagen 8"/>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99000"/>
                    </a14:imgEffect>
                  </a14:imgLayer>
                </a14:imgProps>
              </a:ext>
              <a:ext uri="{28A0092B-C50C-407E-A947-70E740481C1C}">
                <a14:useLocalDpi xmlns:a14="http://schemas.microsoft.com/office/drawing/2010/main" val="0"/>
              </a:ext>
            </a:extLst>
          </a:blip>
          <a:srcRect t="10952" r="14656"/>
          <a:stretch/>
        </p:blipFill>
        <p:spPr>
          <a:xfrm>
            <a:off x="5959342" y="2259050"/>
            <a:ext cx="3184658" cy="4430486"/>
          </a:xfrm>
          <a:prstGeom prst="rect">
            <a:avLst/>
          </a:prstGeom>
          <a:effectLst>
            <a:glow rad="25400">
              <a:schemeClr val="accent1">
                <a:alpha val="40000"/>
              </a:schemeClr>
            </a:glow>
          </a:effectLst>
        </p:spPr>
      </p:pic>
    </p:spTree>
    <p:extLst>
      <p:ext uri="{BB962C8B-B14F-4D97-AF65-F5344CB8AC3E}">
        <p14:creationId xmlns:p14="http://schemas.microsoft.com/office/powerpoint/2010/main" val="93929349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84657" y="160314"/>
            <a:ext cx="7030230" cy="935000"/>
          </a:xfrm>
          <a:prstGeom prst="rect">
            <a:avLst/>
          </a:prstGeom>
          <a:noFill/>
        </p:spPr>
        <p:txBody>
          <a:bodyPr wrap="square" rtlCol="0">
            <a:spAutoFit/>
          </a:bodyPr>
          <a:lstStyle/>
          <a:p>
            <a:r>
              <a:rPr lang="es-AR" sz="2738" b="1" dirty="0">
                <a:latin typeface="+mj-lt"/>
                <a:ea typeface="Verdana" panose="020B0604030504040204" pitchFamily="34" charset="0"/>
                <a:cs typeface="Verdana" panose="020B0604030504040204" pitchFamily="34" charset="0"/>
              </a:rPr>
              <a:t>LIMÃO da Argentina: </a:t>
            </a:r>
            <a:r>
              <a:rPr lang="es-AR" sz="2738" b="1" dirty="0" err="1">
                <a:latin typeface="+mj-lt"/>
                <a:ea typeface="Verdana" panose="020B0604030504040204" pitchFamily="34" charset="0"/>
                <a:cs typeface="Verdana" panose="020B0604030504040204" pitchFamily="34" charset="0"/>
              </a:rPr>
              <a:t>Principais</a:t>
            </a:r>
            <a:r>
              <a:rPr lang="es-AR" sz="2738" b="1" dirty="0">
                <a:latin typeface="+mj-lt"/>
                <a:ea typeface="Verdana" panose="020B0604030504040204" pitchFamily="34" charset="0"/>
                <a:cs typeface="Verdana" panose="020B0604030504040204" pitchFamily="34" charset="0"/>
              </a:rPr>
              <a:t> Mercados de </a:t>
            </a:r>
            <a:r>
              <a:rPr lang="es-AR" sz="2738" b="1" dirty="0" err="1">
                <a:latin typeface="+mj-lt"/>
                <a:ea typeface="Verdana" panose="020B0604030504040204" pitchFamily="34" charset="0"/>
                <a:cs typeface="Verdana" panose="020B0604030504040204" pitchFamily="34" charset="0"/>
              </a:rPr>
              <a:t>Produtos</a:t>
            </a:r>
            <a:r>
              <a:rPr lang="es-AR" sz="2738" b="1" dirty="0">
                <a:latin typeface="+mj-lt"/>
                <a:ea typeface="Verdana" panose="020B0604030504040204" pitchFamily="34" charset="0"/>
                <a:cs typeface="Verdana" panose="020B0604030504040204" pitchFamily="34" charset="0"/>
              </a:rPr>
              <a:t> </a:t>
            </a:r>
            <a:r>
              <a:rPr lang="es-AR" sz="2738" b="1" dirty="0" err="1">
                <a:latin typeface="+mj-lt"/>
                <a:ea typeface="Verdana" panose="020B0604030504040204" pitchFamily="34" charset="0"/>
                <a:cs typeface="Verdana" panose="020B0604030504040204" pitchFamily="34" charset="0"/>
              </a:rPr>
              <a:t>Industriais</a:t>
            </a:r>
            <a:endParaRPr lang="en-US" sz="2738" b="1" dirty="0">
              <a:latin typeface="+mj-lt"/>
              <a:ea typeface="Verdana" panose="020B0604030504040204" pitchFamily="34" charset="0"/>
              <a:cs typeface="Verdana" panose="020B0604030504040204" pitchFamily="34" charset="0"/>
            </a:endParaRPr>
          </a:p>
        </p:txBody>
      </p:sp>
      <p:sp>
        <p:nvSpPr>
          <p:cNvPr id="5" name="1 CuadroTexto"/>
          <p:cNvSpPr txBox="1">
            <a:spLocks noChangeArrowheads="1"/>
          </p:cNvSpPr>
          <p:nvPr/>
        </p:nvSpPr>
        <p:spPr bwMode="auto">
          <a:xfrm>
            <a:off x="2656275" y="1464172"/>
            <a:ext cx="4093210" cy="724365"/>
          </a:xfrm>
          <a:prstGeom prst="rect">
            <a:avLst/>
          </a:prstGeom>
          <a:solidFill>
            <a:schemeClr val="bg1">
              <a:lumMod val="95000"/>
            </a:schemeClr>
          </a:solidFill>
          <a:ln>
            <a:noFill/>
          </a:ln>
          <a:extLst/>
        </p:spPr>
        <p:txBody>
          <a:bodyPr wrap="square">
            <a:spAutoFit/>
          </a:bodyPr>
          <a:lstStyle>
            <a:lvl1pPr marL="342900" indent="-342900">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520700" fontAlgn="base">
              <a:spcBef>
                <a:spcPct val="0"/>
              </a:spcBef>
              <a:spcAft>
                <a:spcPct val="0"/>
              </a:spcAft>
              <a:defRPr sz="2100">
                <a:solidFill>
                  <a:schemeClr val="tx1"/>
                </a:solidFill>
                <a:latin typeface="Calibri" panose="020F0502020204030204" pitchFamily="34" charset="0"/>
              </a:defRPr>
            </a:lvl6pPr>
            <a:lvl7pPr marL="2971800" indent="-228600" defTabSz="520700" fontAlgn="base">
              <a:spcBef>
                <a:spcPct val="0"/>
              </a:spcBef>
              <a:spcAft>
                <a:spcPct val="0"/>
              </a:spcAft>
              <a:defRPr sz="2100">
                <a:solidFill>
                  <a:schemeClr val="tx1"/>
                </a:solidFill>
                <a:latin typeface="Calibri" panose="020F0502020204030204" pitchFamily="34" charset="0"/>
              </a:defRPr>
            </a:lvl7pPr>
            <a:lvl8pPr marL="3429000" indent="-228600" defTabSz="520700" fontAlgn="base">
              <a:spcBef>
                <a:spcPct val="0"/>
              </a:spcBef>
              <a:spcAft>
                <a:spcPct val="0"/>
              </a:spcAft>
              <a:defRPr sz="2100">
                <a:solidFill>
                  <a:schemeClr val="tx1"/>
                </a:solidFill>
                <a:latin typeface="Calibri" panose="020F0502020204030204" pitchFamily="34" charset="0"/>
              </a:defRPr>
            </a:lvl8pPr>
            <a:lvl9pPr marL="3886200" indent="-228600" defTabSz="520700" fontAlgn="base">
              <a:spcBef>
                <a:spcPct val="0"/>
              </a:spcBef>
              <a:spcAft>
                <a:spcPct val="0"/>
              </a:spcAft>
              <a:defRPr sz="2100">
                <a:solidFill>
                  <a:schemeClr val="tx1"/>
                </a:solidFill>
                <a:latin typeface="Calibri" panose="020F0502020204030204" pitchFamily="34" charset="0"/>
              </a:defRPr>
            </a:lvl9pPr>
          </a:lstStyle>
          <a:p>
            <a:pPr>
              <a:lnSpc>
                <a:spcPct val="150000"/>
              </a:lnSpc>
              <a:buFont typeface="Wingdings" panose="05000000000000000000" pitchFamily="2" charset="2"/>
              <a:buChar char="ü"/>
            </a:pPr>
            <a:r>
              <a:rPr lang="es-AR" altLang="es-AR" sz="2738" b="1" dirty="0">
                <a:latin typeface="Arial" panose="020B0604020202020204" pitchFamily="34" charset="0"/>
                <a:cs typeface="Arial" panose="020B0604020202020204" pitchFamily="34" charset="0"/>
              </a:rPr>
              <a:t>1,200,000 </a:t>
            </a:r>
            <a:r>
              <a:rPr lang="es-AR" altLang="es-AR" sz="2738" b="1" dirty="0" err="1">
                <a:latin typeface="Arial" panose="020B0604020202020204" pitchFamily="34" charset="0"/>
                <a:cs typeface="Arial" panose="020B0604020202020204" pitchFamily="34" charset="0"/>
              </a:rPr>
              <a:t>tons</a:t>
            </a:r>
            <a:r>
              <a:rPr lang="es-AR" altLang="es-AR" sz="2738" b="1" dirty="0">
                <a:latin typeface="Arial" panose="020B0604020202020204" pitchFamily="34" charset="0"/>
                <a:cs typeface="Arial" panose="020B0604020202020204" pitchFamily="34" charset="0"/>
              </a:rPr>
              <a:t>  </a:t>
            </a:r>
            <a:r>
              <a:rPr lang="es-AR" altLang="es-AR" sz="1711" b="1" dirty="0">
                <a:latin typeface="Arial" panose="020B0604020202020204" pitchFamily="34" charset="0"/>
                <a:cs typeface="Arial" panose="020B0604020202020204" pitchFamily="34" charset="0"/>
              </a:rPr>
              <a:t>(2015)</a:t>
            </a:r>
          </a:p>
        </p:txBody>
      </p:sp>
      <p:graphicFrame>
        <p:nvGraphicFramePr>
          <p:cNvPr id="7" name="Tabla 6"/>
          <p:cNvGraphicFramePr>
            <a:graphicFrameLocks noGrp="1"/>
          </p:cNvGraphicFramePr>
          <p:nvPr>
            <p:extLst>
              <p:ext uri="{D42A27DB-BD31-4B8C-83A1-F6EECF244321}">
                <p14:modId xmlns:p14="http://schemas.microsoft.com/office/powerpoint/2010/main" val="3599509447"/>
              </p:ext>
            </p:extLst>
          </p:nvPr>
        </p:nvGraphicFramePr>
        <p:xfrm>
          <a:off x="213342" y="2710389"/>
          <a:ext cx="8619060" cy="2931009"/>
        </p:xfrm>
        <a:graphic>
          <a:graphicData uri="http://schemas.openxmlformats.org/drawingml/2006/table">
            <a:tbl>
              <a:tblPr firstRow="1" bandRow="1">
                <a:tableStyleId>{5C22544A-7EE6-4342-B048-85BDC9FD1C3A}</a:tableStyleId>
              </a:tblPr>
              <a:tblGrid>
                <a:gridCol w="1664077">
                  <a:extLst>
                    <a:ext uri="{9D8B030D-6E8A-4147-A177-3AD203B41FA5}">
                      <a16:colId xmlns:a16="http://schemas.microsoft.com/office/drawing/2014/main" val="20000"/>
                    </a:ext>
                  </a:extLst>
                </a:gridCol>
                <a:gridCol w="1579334">
                  <a:extLst>
                    <a:ext uri="{9D8B030D-6E8A-4147-A177-3AD203B41FA5}">
                      <a16:colId xmlns:a16="http://schemas.microsoft.com/office/drawing/2014/main" val="20001"/>
                    </a:ext>
                  </a:extLst>
                </a:gridCol>
                <a:gridCol w="1928025">
                  <a:extLst>
                    <a:ext uri="{9D8B030D-6E8A-4147-A177-3AD203B41FA5}">
                      <a16:colId xmlns:a16="http://schemas.microsoft.com/office/drawing/2014/main" val="20002"/>
                    </a:ext>
                  </a:extLst>
                </a:gridCol>
                <a:gridCol w="1723812">
                  <a:extLst>
                    <a:ext uri="{9D8B030D-6E8A-4147-A177-3AD203B41FA5}">
                      <a16:colId xmlns:a16="http://schemas.microsoft.com/office/drawing/2014/main" val="20003"/>
                    </a:ext>
                  </a:extLst>
                </a:gridCol>
                <a:gridCol w="1723812">
                  <a:extLst>
                    <a:ext uri="{9D8B030D-6E8A-4147-A177-3AD203B41FA5}">
                      <a16:colId xmlns:a16="http://schemas.microsoft.com/office/drawing/2014/main" val="20004"/>
                    </a:ext>
                  </a:extLst>
                </a:gridCol>
              </a:tblGrid>
              <a:tr h="977003">
                <a:tc>
                  <a:txBody>
                    <a:bodyPr/>
                    <a:lstStyle/>
                    <a:p>
                      <a:pPr algn="ctr"/>
                      <a:r>
                        <a:rPr lang="es-AR" sz="2400" dirty="0"/>
                        <a:t>Mercado</a:t>
                      </a:r>
                    </a:p>
                  </a:txBody>
                  <a:tcPr marL="78226" marR="78226" marT="39113" marB="39113" anchor="ctr"/>
                </a:tc>
                <a:tc>
                  <a:txBody>
                    <a:bodyPr/>
                    <a:lstStyle/>
                    <a:p>
                      <a:pPr algn="ctr"/>
                      <a:r>
                        <a:rPr lang="es-AR" sz="2700" dirty="0"/>
                        <a:t>Suco</a:t>
                      </a:r>
                    </a:p>
                    <a:p>
                      <a:pPr algn="ctr"/>
                      <a:r>
                        <a:rPr lang="es-AR" sz="2700" dirty="0"/>
                        <a:t> </a:t>
                      </a:r>
                      <a:r>
                        <a:rPr lang="es-AR" sz="2100" dirty="0"/>
                        <a:t>(38%)</a:t>
                      </a:r>
                    </a:p>
                  </a:txBody>
                  <a:tcPr marL="78226" marR="78226" marT="39113" marB="39113" anchor="ctr"/>
                </a:tc>
                <a:tc>
                  <a:txBody>
                    <a:bodyPr/>
                    <a:lstStyle/>
                    <a:p>
                      <a:pPr algn="ctr"/>
                      <a:r>
                        <a:rPr lang="es-AR" sz="2700" dirty="0"/>
                        <a:t>Óleo</a:t>
                      </a:r>
                    </a:p>
                    <a:p>
                      <a:pPr algn="ctr"/>
                      <a:r>
                        <a:rPr lang="es-AR" sz="2700" dirty="0"/>
                        <a:t> </a:t>
                      </a:r>
                      <a:r>
                        <a:rPr lang="es-AR" sz="2400" dirty="0"/>
                        <a:t>(</a:t>
                      </a:r>
                      <a:r>
                        <a:rPr lang="es-AR" sz="2100" dirty="0"/>
                        <a:t>4,54%)</a:t>
                      </a:r>
                    </a:p>
                  </a:txBody>
                  <a:tcPr marL="78226" marR="78226" marT="39113" marB="39113" anchor="ctr"/>
                </a:tc>
                <a:tc>
                  <a:txBody>
                    <a:bodyPr/>
                    <a:lstStyle/>
                    <a:p>
                      <a:pPr algn="ctr"/>
                      <a:r>
                        <a:rPr lang="es-AR" sz="2700" dirty="0"/>
                        <a:t>Casca</a:t>
                      </a:r>
                    </a:p>
                    <a:p>
                      <a:pPr algn="ctr"/>
                      <a:r>
                        <a:rPr lang="es-AR" sz="2700" dirty="0"/>
                        <a:t> </a:t>
                      </a:r>
                      <a:r>
                        <a:rPr lang="es-AR" sz="2100" dirty="0"/>
                        <a:t>(50%)</a:t>
                      </a:r>
                    </a:p>
                  </a:txBody>
                  <a:tcPr marL="78226" marR="78226" marT="39113" marB="39113" anchor="ctr"/>
                </a:tc>
                <a:tc>
                  <a:txBody>
                    <a:bodyPr/>
                    <a:lstStyle/>
                    <a:p>
                      <a:pPr algn="ctr"/>
                      <a:r>
                        <a:rPr lang="es-AR" sz="2700" dirty="0" err="1"/>
                        <a:t>Polpa</a:t>
                      </a:r>
                      <a:endParaRPr lang="es-AR" sz="2700" dirty="0"/>
                    </a:p>
                    <a:p>
                      <a:pPr algn="ctr"/>
                      <a:r>
                        <a:rPr lang="es-AR" sz="2700" dirty="0"/>
                        <a:t> </a:t>
                      </a:r>
                      <a:r>
                        <a:rPr lang="es-AR" sz="2100" dirty="0"/>
                        <a:t>(8%)</a:t>
                      </a:r>
                    </a:p>
                  </a:txBody>
                  <a:tcPr marL="78226" marR="78226" marT="39113" marB="39113" anchor="ctr"/>
                </a:tc>
                <a:extLst>
                  <a:ext uri="{0D108BD9-81ED-4DB2-BD59-A6C34878D82A}">
                    <a16:rowId xmlns:a16="http://schemas.microsoft.com/office/drawing/2014/main" val="10000"/>
                  </a:ext>
                </a:extLst>
              </a:tr>
              <a:tr h="977003">
                <a:tc>
                  <a:txBody>
                    <a:bodyPr/>
                    <a:lstStyle/>
                    <a:p>
                      <a:pPr algn="ctr"/>
                      <a:r>
                        <a:rPr lang="es-AR" sz="2700" dirty="0"/>
                        <a:t>Norte Europa</a:t>
                      </a:r>
                    </a:p>
                  </a:txBody>
                  <a:tcPr marL="78226" marR="78226" marT="39113" marB="39113" anchor="ctr"/>
                </a:tc>
                <a:tc>
                  <a:txBody>
                    <a:bodyPr/>
                    <a:lstStyle/>
                    <a:p>
                      <a:pPr algn="ctr"/>
                      <a:r>
                        <a:rPr lang="es-AR" sz="2700" dirty="0"/>
                        <a:t>54%</a:t>
                      </a:r>
                    </a:p>
                  </a:txBody>
                  <a:tcPr marL="78226" marR="78226" marT="39113" marB="39113" anchor="ctr"/>
                </a:tc>
                <a:tc>
                  <a:txBody>
                    <a:bodyPr/>
                    <a:lstStyle/>
                    <a:p>
                      <a:pPr algn="ctr"/>
                      <a:r>
                        <a:rPr lang="es-AR" sz="2700" dirty="0"/>
                        <a:t>51%</a:t>
                      </a:r>
                    </a:p>
                  </a:txBody>
                  <a:tcPr marL="78226" marR="78226" marT="39113" marB="39113" anchor="ctr"/>
                </a:tc>
                <a:tc>
                  <a:txBody>
                    <a:bodyPr/>
                    <a:lstStyle/>
                    <a:p>
                      <a:pPr algn="ctr"/>
                      <a:r>
                        <a:rPr lang="es-AR" sz="2700" dirty="0"/>
                        <a:t>81%</a:t>
                      </a:r>
                    </a:p>
                  </a:txBody>
                  <a:tcPr marL="78226" marR="78226" marT="39113" marB="39113" anchor="ctr"/>
                </a:tc>
                <a:tc>
                  <a:txBody>
                    <a:bodyPr/>
                    <a:lstStyle/>
                    <a:p>
                      <a:pPr algn="ctr"/>
                      <a:r>
                        <a:rPr lang="es-AR" sz="2700" dirty="0"/>
                        <a:t>10%</a:t>
                      </a:r>
                    </a:p>
                  </a:txBody>
                  <a:tcPr marL="78226" marR="78226" marT="39113" marB="39113" anchor="ctr"/>
                </a:tc>
                <a:extLst>
                  <a:ext uri="{0D108BD9-81ED-4DB2-BD59-A6C34878D82A}">
                    <a16:rowId xmlns:a16="http://schemas.microsoft.com/office/drawing/2014/main" val="10001"/>
                  </a:ext>
                </a:extLst>
              </a:tr>
              <a:tr h="977003">
                <a:tc>
                  <a:txBody>
                    <a:bodyPr/>
                    <a:lstStyle/>
                    <a:p>
                      <a:pPr algn="ctr"/>
                      <a:r>
                        <a:rPr lang="es-AR" sz="2700" dirty="0"/>
                        <a:t>USA</a:t>
                      </a:r>
                    </a:p>
                  </a:txBody>
                  <a:tcPr marL="78226" marR="78226" marT="39113" marB="39113" anchor="ctr"/>
                </a:tc>
                <a:tc>
                  <a:txBody>
                    <a:bodyPr/>
                    <a:lstStyle/>
                    <a:p>
                      <a:pPr algn="ctr"/>
                      <a:r>
                        <a:rPr lang="es-AR" sz="2700" dirty="0"/>
                        <a:t>16%</a:t>
                      </a:r>
                    </a:p>
                  </a:txBody>
                  <a:tcPr marL="78226" marR="78226" marT="39113" marB="39113" anchor="ctr"/>
                </a:tc>
                <a:tc>
                  <a:txBody>
                    <a:bodyPr/>
                    <a:lstStyle/>
                    <a:p>
                      <a:pPr algn="ctr"/>
                      <a:r>
                        <a:rPr lang="es-AR" sz="2700" dirty="0"/>
                        <a:t>45%</a:t>
                      </a:r>
                    </a:p>
                  </a:txBody>
                  <a:tcPr marL="78226" marR="78226" marT="39113" marB="39113" anchor="ctr"/>
                </a:tc>
                <a:tc>
                  <a:txBody>
                    <a:bodyPr/>
                    <a:lstStyle/>
                    <a:p>
                      <a:pPr algn="ctr"/>
                      <a:endParaRPr lang="es-AR" sz="2700" dirty="0"/>
                    </a:p>
                  </a:txBody>
                  <a:tcPr marL="78226" marR="78226" marT="39113" marB="39113" anchor="ctr"/>
                </a:tc>
                <a:tc>
                  <a:txBody>
                    <a:bodyPr/>
                    <a:lstStyle/>
                    <a:p>
                      <a:pPr algn="ctr"/>
                      <a:r>
                        <a:rPr lang="es-AR" sz="2700" dirty="0"/>
                        <a:t>80%</a:t>
                      </a:r>
                    </a:p>
                  </a:txBody>
                  <a:tcPr marL="78226" marR="78226" marT="39113" marB="39113" anchor="ctr"/>
                </a:tc>
                <a:extLst>
                  <a:ext uri="{0D108BD9-81ED-4DB2-BD59-A6C34878D82A}">
                    <a16:rowId xmlns:a16="http://schemas.microsoft.com/office/drawing/2014/main" val="10002"/>
                  </a:ext>
                </a:extLst>
              </a:tr>
            </a:tbl>
          </a:graphicData>
        </a:graphic>
      </p:graphicFrame>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316623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56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643" y="1967480"/>
            <a:ext cx="3363127" cy="336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3911291" y="2135074"/>
            <a:ext cx="5084144" cy="3356881"/>
          </a:xfrm>
          <a:prstGeom prst="rect">
            <a:avLst/>
          </a:prstGeom>
          <a:solidFill>
            <a:schemeClr val="bg1">
              <a:lumMod val="95000"/>
            </a:schemeClr>
          </a:solidFill>
          <a:ln>
            <a:solidFill>
              <a:schemeClr val="tx1"/>
            </a:solidFill>
          </a:ln>
        </p:spPr>
        <p:txBody>
          <a:bodyPr wrap="square" rtlCol="0">
            <a:spAutoFit/>
          </a:bodyPr>
          <a:lstStyle/>
          <a:p>
            <a:pPr algn="ctr"/>
            <a:r>
              <a:rPr lang="en-US" sz="2738" dirty="0">
                <a:latin typeface="Verdana" panose="020B0604030504040204" pitchFamily="34" charset="0"/>
                <a:ea typeface="Verdana" panose="020B0604030504040204" pitchFamily="34" charset="0"/>
                <a:cs typeface="Verdana" panose="020B0604030504040204" pitchFamily="34" charset="0"/>
              </a:rPr>
              <a:t>Coca-Cola,  </a:t>
            </a:r>
            <a:r>
              <a:rPr lang="en-US" sz="2738" dirty="0" err="1">
                <a:latin typeface="Verdana" panose="020B0604030504040204" pitchFamily="34" charset="0"/>
                <a:ea typeface="Verdana" panose="020B0604030504040204" pitchFamily="34" charset="0"/>
                <a:cs typeface="Verdana" panose="020B0604030504040204" pitchFamily="34" charset="0"/>
              </a:rPr>
              <a:t>durante</a:t>
            </a:r>
            <a:r>
              <a:rPr lang="en-US" sz="2738" dirty="0">
                <a:latin typeface="Verdana" panose="020B0604030504040204" pitchFamily="34" charset="0"/>
                <a:ea typeface="Verdana" panose="020B0604030504040204" pitchFamily="34" charset="0"/>
                <a:cs typeface="Verdana" panose="020B0604030504040204" pitchFamily="34" charset="0"/>
              </a:rPr>
              <a:t> o </a:t>
            </a:r>
            <a:r>
              <a:rPr lang="en-US" sz="2738" dirty="0" err="1">
                <a:latin typeface="Verdana" panose="020B0604030504040204" pitchFamily="34" charset="0"/>
                <a:ea typeface="Verdana" panose="020B0604030504040204" pitchFamily="34" charset="0"/>
                <a:cs typeface="Verdana" panose="020B0604030504040204" pitchFamily="34" charset="0"/>
              </a:rPr>
              <a:t>ano</a:t>
            </a:r>
            <a:r>
              <a:rPr lang="en-US" sz="2738" dirty="0">
                <a:latin typeface="Verdana" panose="020B0604030504040204" pitchFamily="34" charset="0"/>
                <a:ea typeface="Verdana" panose="020B0604030504040204" pitchFamily="34" charset="0"/>
                <a:cs typeface="Verdana" panose="020B0604030504040204" pitchFamily="34" charset="0"/>
              </a:rPr>
              <a:t> 2015…</a:t>
            </a:r>
          </a:p>
          <a:p>
            <a:pPr marL="457200" indent="-457200" algn="ctr">
              <a:buFont typeface="Arial" panose="020B0604020202020204" pitchFamily="34" charset="0"/>
              <a:buChar char="•"/>
            </a:pPr>
            <a:r>
              <a:rPr lang="en-US" sz="2738" dirty="0">
                <a:latin typeface="Verdana" panose="020B0604030504040204" pitchFamily="34" charset="0"/>
                <a:ea typeface="Verdana" panose="020B0604030504040204" pitchFamily="34" charset="0"/>
                <a:cs typeface="Verdana" panose="020B0604030504040204" pitchFamily="34" charset="0"/>
              </a:rPr>
              <a:t> </a:t>
            </a:r>
            <a:r>
              <a:rPr lang="en-US" sz="2600" dirty="0" err="1">
                <a:latin typeface="Verdana" panose="020B0604030504040204" pitchFamily="34" charset="0"/>
                <a:ea typeface="Verdana" panose="020B0604030504040204" pitchFamily="34" charset="0"/>
                <a:cs typeface="Verdana" panose="020B0604030504040204" pitchFamily="34" charset="0"/>
              </a:rPr>
              <a:t>Comprou</a:t>
            </a:r>
            <a:r>
              <a:rPr lang="en-US" sz="2600" dirty="0">
                <a:latin typeface="Verdana" panose="020B0604030504040204" pitchFamily="34" charset="0"/>
                <a:ea typeface="Verdana" panose="020B0604030504040204" pitchFamily="34" charset="0"/>
                <a:cs typeface="Verdana" panose="020B0604030504040204" pitchFamily="34" charset="0"/>
              </a:rPr>
              <a:t> </a:t>
            </a:r>
            <a:r>
              <a:rPr lang="en-US" sz="2600" dirty="0" err="1">
                <a:latin typeface="Verdana" panose="020B0604030504040204" pitchFamily="34" charset="0"/>
                <a:ea typeface="Verdana" panose="020B0604030504040204" pitchFamily="34" charset="0"/>
                <a:cs typeface="Verdana" panose="020B0604030504040204" pitchFamily="34" charset="0"/>
              </a:rPr>
              <a:t>produtos</a:t>
            </a:r>
            <a:r>
              <a:rPr lang="en-US" sz="2600" dirty="0">
                <a:latin typeface="Verdana" panose="020B0604030504040204" pitchFamily="34" charset="0"/>
                <a:ea typeface="Verdana" panose="020B0604030504040204" pitchFamily="34" charset="0"/>
                <a:cs typeface="Verdana" panose="020B0604030504040204" pitchFamily="34" charset="0"/>
              </a:rPr>
              <a:t> </a:t>
            </a:r>
            <a:r>
              <a:rPr lang="en-US" sz="2600" dirty="0" err="1">
                <a:latin typeface="Verdana" panose="020B0604030504040204" pitchFamily="34" charset="0"/>
                <a:ea typeface="Verdana" panose="020B0604030504040204" pitchFamily="34" charset="0"/>
                <a:cs typeface="Verdana" panose="020B0604030504040204" pitchFamily="34" charset="0"/>
              </a:rPr>
              <a:t>industriais</a:t>
            </a:r>
            <a:r>
              <a:rPr lang="en-US" sz="2600" dirty="0">
                <a:latin typeface="Verdana" panose="020B0604030504040204" pitchFamily="34" charset="0"/>
                <a:ea typeface="Verdana" panose="020B0604030504040204" pitchFamily="34" charset="0"/>
                <a:cs typeface="Verdana" panose="020B0604030504040204" pitchFamily="34" charset="0"/>
              </a:rPr>
              <a:t>  </a:t>
            </a:r>
            <a:r>
              <a:rPr lang="en-US" sz="2600" dirty="0" err="1">
                <a:latin typeface="Verdana" panose="020B0604030504040204" pitchFamily="34" charset="0"/>
                <a:ea typeface="Verdana" panose="020B0604030504040204" pitchFamily="34" charset="0"/>
                <a:cs typeface="Verdana" panose="020B0604030504040204" pitchFamily="34" charset="0"/>
              </a:rPr>
              <a:t>equivalentes</a:t>
            </a:r>
            <a:r>
              <a:rPr lang="en-US" sz="2600" dirty="0">
                <a:latin typeface="Verdana" panose="020B0604030504040204" pitchFamily="34" charset="0"/>
                <a:ea typeface="Verdana" panose="020B0604030504040204" pitchFamily="34" charset="0"/>
                <a:cs typeface="Verdana" panose="020B0604030504040204" pitchFamily="34" charset="0"/>
              </a:rPr>
              <a:t> a 21% da </a:t>
            </a:r>
            <a:r>
              <a:rPr lang="en-US" sz="2600" dirty="0" err="1">
                <a:latin typeface="Verdana" panose="020B0604030504040204" pitchFamily="34" charset="0"/>
                <a:ea typeface="Verdana" panose="020B0604030504040204" pitchFamily="34" charset="0"/>
                <a:cs typeface="Verdana" panose="020B0604030504040204" pitchFamily="34" charset="0"/>
              </a:rPr>
              <a:t>produção</a:t>
            </a:r>
            <a:r>
              <a:rPr lang="en-US" sz="2600" dirty="0">
                <a:latin typeface="Verdana" panose="020B0604030504040204" pitchFamily="34" charset="0"/>
                <a:ea typeface="Verdana" panose="020B0604030504040204" pitchFamily="34" charset="0"/>
                <a:cs typeface="Verdana" panose="020B0604030504040204" pitchFamily="34" charset="0"/>
              </a:rPr>
              <a:t> total de </a:t>
            </a:r>
            <a:r>
              <a:rPr lang="en-US" sz="2600" dirty="0" err="1">
                <a:latin typeface="Verdana" panose="020B0604030504040204" pitchFamily="34" charset="0"/>
                <a:ea typeface="Verdana" panose="020B0604030504040204" pitchFamily="34" charset="0"/>
                <a:cs typeface="Verdana" panose="020B0604030504040204" pitchFamily="34" charset="0"/>
              </a:rPr>
              <a:t>citros</a:t>
            </a:r>
            <a:r>
              <a:rPr lang="en-US" sz="2600" dirty="0">
                <a:latin typeface="Verdana" panose="020B0604030504040204" pitchFamily="34" charset="0"/>
                <a:ea typeface="Verdana" panose="020B0604030504040204" pitchFamily="34" charset="0"/>
                <a:cs typeface="Verdana" panose="020B0604030504040204" pitchFamily="34" charset="0"/>
              </a:rPr>
              <a:t> da Argentina. </a:t>
            </a:r>
          </a:p>
          <a:p>
            <a:pPr marL="391135" indent="-391135" algn="ctr">
              <a:buFont typeface="Arial" panose="020B0604020202020204" pitchFamily="34" charset="0"/>
              <a:buChar char="•"/>
            </a:pPr>
            <a:r>
              <a:rPr lang="en-US" sz="2600" dirty="0">
                <a:latin typeface="Verdana" panose="020B0604030504040204" pitchFamily="34" charset="0"/>
                <a:ea typeface="Verdana" panose="020B0604030504040204" pitchFamily="34" charset="0"/>
                <a:cs typeface="Verdana" panose="020B0604030504040204" pitchFamily="34" charset="0"/>
              </a:rPr>
              <a:t> </a:t>
            </a:r>
            <a:r>
              <a:rPr lang="en-US" sz="2600" dirty="0" err="1">
                <a:latin typeface="Verdana" panose="020B0604030504040204" pitchFamily="34" charset="0"/>
                <a:ea typeface="Verdana" panose="020B0604030504040204" pitchFamily="34" charset="0"/>
                <a:cs typeface="Verdana" panose="020B0604030504040204" pitchFamily="34" charset="0"/>
              </a:rPr>
              <a:t>Investiu</a:t>
            </a:r>
            <a:r>
              <a:rPr lang="en-US" sz="2600" dirty="0">
                <a:latin typeface="Verdana" panose="020B0604030504040204" pitchFamily="34" charset="0"/>
                <a:ea typeface="Verdana" panose="020B0604030504040204" pitchFamily="34" charset="0"/>
                <a:cs typeface="Verdana" panose="020B0604030504040204" pitchFamily="34" charset="0"/>
              </a:rPr>
              <a:t> 44.000.000 U$S </a:t>
            </a:r>
            <a:r>
              <a:rPr lang="en-US" sz="2600" dirty="0" err="1">
                <a:latin typeface="Verdana" panose="020B0604030504040204" pitchFamily="34" charset="0"/>
                <a:ea typeface="Verdana" panose="020B0604030504040204" pitchFamily="34" charset="0"/>
                <a:cs typeface="Verdana" panose="020B0604030504040204" pitchFamily="34" charset="0"/>
              </a:rPr>
              <a:t>na</a:t>
            </a:r>
            <a:r>
              <a:rPr lang="en-US" sz="2600" dirty="0">
                <a:latin typeface="Verdana" panose="020B0604030504040204" pitchFamily="34" charset="0"/>
                <a:ea typeface="Verdana" panose="020B0604030504040204" pitchFamily="34" charset="0"/>
                <a:cs typeface="Verdana" panose="020B0604030504040204" pitchFamily="34" charset="0"/>
              </a:rPr>
              <a:t> Argentina.</a:t>
            </a:r>
          </a:p>
        </p:txBody>
      </p:sp>
      <p:sp>
        <p:nvSpPr>
          <p:cNvPr id="10" name="CuadroTexto 9"/>
          <p:cNvSpPr txBox="1"/>
          <p:nvPr/>
        </p:nvSpPr>
        <p:spPr>
          <a:xfrm>
            <a:off x="711012" y="408092"/>
            <a:ext cx="2659126" cy="618952"/>
          </a:xfrm>
          <a:prstGeom prst="rect">
            <a:avLst/>
          </a:prstGeom>
          <a:noFill/>
        </p:spPr>
        <p:txBody>
          <a:bodyPr wrap="none" rtlCol="0">
            <a:spAutoFit/>
          </a:bodyPr>
          <a:lstStyle/>
          <a:p>
            <a:r>
              <a:rPr lang="es-AR" sz="3422" b="1" dirty="0" err="1">
                <a:latin typeface="+mj-lt"/>
                <a:ea typeface="Verdana" panose="020B0604030504040204" pitchFamily="34" charset="0"/>
                <a:cs typeface="Verdana" panose="020B0604030504040204" pitchFamily="34" charset="0"/>
              </a:rPr>
              <a:t>Um</a:t>
            </a:r>
            <a:r>
              <a:rPr lang="es-AR" sz="3422" b="1" dirty="0">
                <a:latin typeface="+mj-lt"/>
                <a:ea typeface="Verdana" panose="020B0604030504040204" pitchFamily="34" charset="0"/>
                <a:cs typeface="Verdana" panose="020B0604030504040204" pitchFamily="34" charset="0"/>
              </a:rPr>
              <a:t> </a:t>
            </a:r>
            <a:r>
              <a:rPr lang="es-AR" sz="3422" b="1" dirty="0" err="1">
                <a:latin typeface="+mj-lt"/>
                <a:ea typeface="Verdana" panose="020B0604030504040204" pitchFamily="34" charset="0"/>
                <a:cs typeface="Verdana" panose="020B0604030504040204" pitchFamily="34" charset="0"/>
              </a:rPr>
              <a:t>exemplo</a:t>
            </a:r>
            <a:r>
              <a:rPr lang="es-AR" sz="3422" b="1" dirty="0">
                <a:latin typeface="+mj-lt"/>
                <a:ea typeface="Verdana" panose="020B0604030504040204" pitchFamily="34" charset="0"/>
                <a:cs typeface="Verdana" panose="020B0604030504040204" pitchFamily="34" charset="0"/>
              </a:rPr>
              <a:t>…</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39480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83673" y="2325864"/>
            <a:ext cx="7038109" cy="1754326"/>
          </a:xfrm>
          <a:prstGeom prst="rect">
            <a:avLst/>
          </a:prstGeom>
          <a:solidFill>
            <a:schemeClr val="bg1">
              <a:lumMod val="95000"/>
            </a:schemeClr>
          </a:solidFill>
          <a:ln w="28575">
            <a:solidFill>
              <a:schemeClr val="tx1"/>
            </a:solidFill>
          </a:ln>
        </p:spPr>
        <p:txBody>
          <a:bodyPr wrap="square">
            <a:spAutoFit/>
          </a:bodyPr>
          <a:lstStyle/>
          <a:p>
            <a:pPr algn="ctr">
              <a:spcBef>
                <a:spcPct val="10000"/>
              </a:spcBef>
              <a:buFont typeface="Arial" pitchFamily="34" charset="0"/>
              <a:buNone/>
              <a:defRPr/>
            </a:pPr>
            <a:r>
              <a:rPr lang="en-US" sz="3600" b="1" dirty="0">
                <a:latin typeface="+mj-lt"/>
                <a:ea typeface="Verdana" pitchFamily="34" charset="0"/>
                <a:cs typeface="Verdana" pitchFamily="34" charset="0"/>
              </a:rPr>
              <a:t>Argentina  é o </a:t>
            </a:r>
            <a:r>
              <a:rPr lang="en-US" sz="3600" b="1" dirty="0" err="1">
                <a:latin typeface="+mj-lt"/>
                <a:ea typeface="Verdana" pitchFamily="34" charset="0"/>
                <a:cs typeface="Verdana" pitchFamily="34" charset="0"/>
              </a:rPr>
              <a:t>primeiro</a:t>
            </a:r>
            <a:r>
              <a:rPr lang="en-US" sz="3600" b="1" dirty="0">
                <a:latin typeface="+mj-lt"/>
                <a:ea typeface="Verdana" pitchFamily="34" charset="0"/>
                <a:cs typeface="Verdana" pitchFamily="34" charset="0"/>
              </a:rPr>
              <a:t> </a:t>
            </a:r>
            <a:r>
              <a:rPr lang="en-US" sz="3600" b="1" dirty="0" err="1">
                <a:latin typeface="+mj-lt"/>
                <a:ea typeface="Verdana" pitchFamily="34" charset="0"/>
                <a:cs typeface="Verdana" pitchFamily="34" charset="0"/>
              </a:rPr>
              <a:t>país</a:t>
            </a:r>
            <a:r>
              <a:rPr lang="en-US" sz="3600" b="1" dirty="0">
                <a:latin typeface="+mj-lt"/>
                <a:ea typeface="Verdana" pitchFamily="34" charset="0"/>
                <a:cs typeface="Verdana" pitchFamily="34" charset="0"/>
              </a:rPr>
              <a:t> </a:t>
            </a:r>
            <a:r>
              <a:rPr lang="en-US" sz="3600" b="1" dirty="0" err="1">
                <a:latin typeface="+mj-lt"/>
                <a:ea typeface="Verdana" pitchFamily="34" charset="0"/>
                <a:cs typeface="Verdana" pitchFamily="34" charset="0"/>
              </a:rPr>
              <a:t>produtor</a:t>
            </a:r>
            <a:r>
              <a:rPr lang="en-US" sz="3600" b="1" dirty="0">
                <a:latin typeface="+mj-lt"/>
                <a:ea typeface="Verdana" pitchFamily="34" charset="0"/>
                <a:cs typeface="Verdana" pitchFamily="34" charset="0"/>
              </a:rPr>
              <a:t> e </a:t>
            </a:r>
            <a:r>
              <a:rPr lang="en-US" sz="3600" b="1" dirty="0" err="1">
                <a:latin typeface="+mj-lt"/>
                <a:ea typeface="Verdana" pitchFamily="34" charset="0"/>
                <a:cs typeface="Verdana" pitchFamily="34" charset="0"/>
              </a:rPr>
              <a:t>indrustrializador</a:t>
            </a:r>
            <a:r>
              <a:rPr lang="en-US" sz="3600" b="1" dirty="0">
                <a:latin typeface="+mj-lt"/>
                <a:ea typeface="Verdana" pitchFamily="34" charset="0"/>
                <a:cs typeface="Verdana" pitchFamily="34" charset="0"/>
              </a:rPr>
              <a:t> de </a:t>
            </a:r>
            <a:r>
              <a:rPr lang="en-US" sz="3600" b="1" dirty="0" err="1">
                <a:latin typeface="+mj-lt"/>
                <a:ea typeface="Verdana" pitchFamily="34" charset="0"/>
                <a:cs typeface="Verdana" pitchFamily="34" charset="0"/>
              </a:rPr>
              <a:t>limão</a:t>
            </a:r>
            <a:r>
              <a:rPr lang="en-US" sz="3600" b="1" dirty="0">
                <a:latin typeface="+mj-lt"/>
                <a:ea typeface="Verdana" pitchFamily="34" charset="0"/>
                <a:cs typeface="Verdana" pitchFamily="34" charset="0"/>
              </a:rPr>
              <a:t> (</a:t>
            </a:r>
            <a:r>
              <a:rPr lang="en-US" sz="3600" b="1" i="1" dirty="0">
                <a:latin typeface="+mj-lt"/>
                <a:ea typeface="Verdana" pitchFamily="34" charset="0"/>
                <a:cs typeface="Verdana" pitchFamily="34" charset="0"/>
              </a:rPr>
              <a:t>Citrus </a:t>
            </a:r>
            <a:r>
              <a:rPr lang="en-US" sz="3600" b="1" i="1" dirty="0" err="1">
                <a:latin typeface="+mj-lt"/>
                <a:ea typeface="Verdana" pitchFamily="34" charset="0"/>
                <a:cs typeface="Verdana" pitchFamily="34" charset="0"/>
              </a:rPr>
              <a:t>limon</a:t>
            </a:r>
            <a:r>
              <a:rPr lang="en-US" sz="3600" b="1" dirty="0">
                <a:latin typeface="+mj-lt"/>
                <a:ea typeface="Verdana" pitchFamily="34" charset="0"/>
                <a:cs typeface="Verdana" pitchFamily="34" charset="0"/>
              </a:rPr>
              <a:t>) no </a:t>
            </a:r>
            <a:r>
              <a:rPr lang="en-US" sz="3600" b="1" dirty="0" err="1">
                <a:latin typeface="+mj-lt"/>
                <a:ea typeface="Verdana" pitchFamily="34" charset="0"/>
                <a:cs typeface="Verdana" pitchFamily="34" charset="0"/>
              </a:rPr>
              <a:t>mundo</a:t>
            </a:r>
            <a:endParaRPr lang="en-US" sz="3600" b="1" dirty="0">
              <a:latin typeface="+mj-lt"/>
              <a:ea typeface="Verdana" pitchFamily="34" charset="0"/>
              <a:cs typeface="Verdana"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48611">
            <a:off x="-452446" y="2136672"/>
            <a:ext cx="9939642" cy="2668644"/>
          </a:xfrm>
          <a:prstGeom prst="rect">
            <a:avLst/>
          </a:prstGeom>
        </p:spPr>
      </p:pic>
    </p:spTree>
    <p:extLst>
      <p:ext uri="{BB962C8B-B14F-4D97-AF65-F5344CB8AC3E}">
        <p14:creationId xmlns:p14="http://schemas.microsoft.com/office/powerpoint/2010/main" val="28103042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7456</TotalTime>
  <Words>3048</Words>
  <Application>Microsoft Office PowerPoint</Application>
  <PresentationFormat>Apresentação na tela (4:3)</PresentationFormat>
  <Paragraphs>817</Paragraphs>
  <Slides>67</Slides>
  <Notes>33</Notes>
  <HiddenSlides>1</HiddenSlides>
  <MMClips>0</MMClips>
  <ScaleCrop>false</ScaleCrop>
  <HeadingPairs>
    <vt:vector size="8" baseType="variant">
      <vt:variant>
        <vt:lpstr>Fontes usadas</vt:lpstr>
      </vt:variant>
      <vt:variant>
        <vt:i4>15</vt:i4>
      </vt:variant>
      <vt:variant>
        <vt:lpstr>Tema</vt:lpstr>
      </vt:variant>
      <vt:variant>
        <vt:i4>1</vt:i4>
      </vt:variant>
      <vt:variant>
        <vt:lpstr>Servidores OLE inseridos</vt:lpstr>
      </vt:variant>
      <vt:variant>
        <vt:i4>2</vt:i4>
      </vt:variant>
      <vt:variant>
        <vt:lpstr>Títulos de slides</vt:lpstr>
      </vt:variant>
      <vt:variant>
        <vt:i4>67</vt:i4>
      </vt:variant>
    </vt:vector>
  </HeadingPairs>
  <TitlesOfParts>
    <vt:vector size="85" baseType="lpstr">
      <vt:lpstr>Arial</vt:lpstr>
      <vt:lpstr>Arial Black</vt:lpstr>
      <vt:lpstr>Arial Rounded MT Bold</vt:lpstr>
      <vt:lpstr>Arial Unicode MS</vt:lpstr>
      <vt:lpstr>Calibri</vt:lpstr>
      <vt:lpstr>Calibri  </vt:lpstr>
      <vt:lpstr>Calibri Light</vt:lpstr>
      <vt:lpstr>Cambria</vt:lpstr>
      <vt:lpstr>Comic Sans MS</vt:lpstr>
      <vt:lpstr>Drummon</vt:lpstr>
      <vt:lpstr>Tahoma</vt:lpstr>
      <vt:lpstr>Times New Roman</vt:lpstr>
      <vt:lpstr>Verdana</vt:lpstr>
      <vt:lpstr>Wingdings</vt:lpstr>
      <vt:lpstr>ヒラギノ角ゴ Pro W3</vt:lpstr>
      <vt:lpstr>Tema de Office</vt:lpstr>
      <vt:lpstr>Hoja de cálculo</vt:lpstr>
      <vt:lpstr>CorelDRAW</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Fatores que Afetam o Desenvolvimento do Cancro Cítrico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Características da doença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Produtos avaliados</vt:lpstr>
      <vt:lpstr>Apresentação do PowerPoint</vt:lpstr>
      <vt:lpstr>Apresentação do PowerPoint</vt:lpstr>
      <vt:lpstr>Apresentação do PowerPoint</vt:lpstr>
      <vt:lpstr>Apresentação do PowerPoint</vt:lpstr>
      <vt:lpstr>Apresentação do PowerPoint</vt:lpstr>
      <vt:lpstr>Resultados: 08 Junho 2016 - diâmetro fruta 6,48cm </vt:lpstr>
      <vt:lpstr>Apresentação do PowerPoint</vt:lpstr>
      <vt:lpstr>**Qualidade das aplicações</vt:lpstr>
      <vt:lpstr>Apresentação do PowerPoint</vt:lpstr>
      <vt:lpstr>Apresentação do PowerPoint</vt:lpstr>
      <vt:lpstr>Apresentação do PowerPoint</vt:lpstr>
      <vt:lpstr>Apresentação do PowerPoint</vt:lpstr>
      <vt:lpstr>Apresentação do PowerPoint</vt:lpstr>
      <vt:lpstr>Outros ensaios: Efeito de poda em outras doenças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Antonella Aguinaga</dc:creator>
  <cp:lastModifiedBy>Fabiana Assis dos Santos</cp:lastModifiedBy>
  <cp:revision>357</cp:revision>
  <dcterms:created xsi:type="dcterms:W3CDTF">2016-04-20T14:48:19Z</dcterms:created>
  <dcterms:modified xsi:type="dcterms:W3CDTF">2016-11-10T15:24:20Z</dcterms:modified>
</cp:coreProperties>
</file>